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9906000" cy="6858000" type="A4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gmqVMdPdCPQqHIZyjCF0uL0jKh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E0623C5-F945-49D7-B928-313BDD8F82A6}">
  <a:tblStyle styleId="{9E0623C5-F945-49D7-B928-313BDD8F82A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A1A0E0D8-697F-43C3-B59A-7FEE3662B808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CECE7"/>
          </a:solidFill>
        </a:fill>
      </a:tcStyle>
    </a:wholeTbl>
    <a:band1H>
      <a:tcTxStyle/>
      <a:tcStyle>
        <a:tcBdr/>
        <a:fill>
          <a:solidFill>
            <a:srgbClr val="F8D6CC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8D6CC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2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2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26BDB08-DA11-4466-89CE-6A245BC95943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BF1E8"/>
          </a:solidFill>
        </a:fill>
      </a:tcStyle>
    </a:wholeTbl>
    <a:band1H>
      <a:tcTxStyle/>
      <a:tcStyle>
        <a:tcBdr/>
        <a:fill>
          <a:solidFill>
            <a:srgbClr val="D4E2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4E2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6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6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customschemas.google.com/relationships/presentationmetadata" Target="meta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Positives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A7B-42AA-9D93-8164CA20F4F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EFF-47EB-A849-609253DB461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DEFF-47EB-A849-609253DB461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EFF-47EB-A849-609253DB461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DEFF-47EB-A849-609253DB461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EA7B-42AA-9D93-8164CA20F4F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EA7B-42AA-9D93-8164CA20F4F2}"/>
              </c:ext>
            </c:extLst>
          </c:dPt>
          <c:dLbls>
            <c:delete val="1"/>
          </c:dLbls>
          <c:cat>
            <c:strRef>
              <c:f>Sheet1!$A$2:$A$8</c:f>
              <c:strCache>
                <c:ptCount val="7"/>
                <c:pt idx="0">
                  <c:v>Short term employment goes up</c:v>
                </c:pt>
                <c:pt idx="1">
                  <c:v>Improved social infastructure</c:v>
                </c:pt>
                <c:pt idx="2">
                  <c:v>Improved national cohesion</c:v>
                </c:pt>
                <c:pt idx="3">
                  <c:v>Increased National Status</c:v>
                </c:pt>
                <c:pt idx="4">
                  <c:v>Increased National interest in Sport</c:v>
                </c:pt>
                <c:pt idx="5">
                  <c:v>Increaseed media coverage of sport</c:v>
                </c:pt>
                <c:pt idx="6">
                  <c:v>Potential tourism increase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51.4</c:v>
                </c:pt>
                <c:pt idx="1">
                  <c:v>51.4</c:v>
                </c:pt>
                <c:pt idx="2">
                  <c:v>51.4</c:v>
                </c:pt>
                <c:pt idx="3">
                  <c:v>51.4</c:v>
                </c:pt>
                <c:pt idx="4">
                  <c:v>51.4</c:v>
                </c:pt>
                <c:pt idx="5">
                  <c:v>51.4</c:v>
                </c:pt>
                <c:pt idx="6">
                  <c:v>51.4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FF-47EB-A849-609253DB461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686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686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686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686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686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280505" y="46646"/>
            <a:ext cx="5285096" cy="671159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Topic 1: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Issues which affect participation in sport</a:t>
            </a:r>
            <a:endParaRPr/>
          </a:p>
        </p:txBody>
      </p:sp>
      <p:graphicFrame>
        <p:nvGraphicFramePr>
          <p:cNvPr id="85" name="Google Shape;85;p1"/>
          <p:cNvGraphicFramePr/>
          <p:nvPr/>
        </p:nvGraphicFramePr>
        <p:xfrm>
          <a:off x="44388" y="791317"/>
          <a:ext cx="5851950" cy="3429130"/>
        </p:xfrm>
        <a:graphic>
          <a:graphicData uri="http://schemas.openxmlformats.org/drawingml/2006/table">
            <a:tbl>
              <a:tblPr firstRow="1" bandRow="1">
                <a:noFill/>
                <a:tableStyleId>{9E0623C5-F945-49D7-B928-313BDD8F82A6}</a:tableStyleId>
              </a:tblPr>
              <a:tblGrid>
                <a:gridCol w="197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2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u="none" strike="noStrike" cap="none"/>
                        <a:t>User Groups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What this means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Gender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Male, female, trans. How someone feels about themselves.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Ethnic groups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Similar cultural background by language, religion, belief.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Retired people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Over 68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Families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Adults and children who live together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Carers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Someone who looks after someone else who needs support e.g. old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People with family commitments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Someone who helps a family member e.g. shopping for them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Young children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0-11 years old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Teenagers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13+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Disabilities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Long term physical or mental impairment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Parents (single/ couple)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Person/ people who act in care of a child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People who work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Work and earn money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Unemployed / economically disadvantaged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/>
                        <a:t>Don’t work or have not much disposable money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pSp>
        <p:nvGrpSpPr>
          <p:cNvPr id="86" name="Google Shape;86;p1"/>
          <p:cNvGrpSpPr/>
          <p:nvPr/>
        </p:nvGrpSpPr>
        <p:grpSpPr>
          <a:xfrm>
            <a:off x="471009" y="4342909"/>
            <a:ext cx="5681216" cy="2377440"/>
            <a:chOff x="104312" y="4038658"/>
            <a:chExt cx="5160148" cy="2609908"/>
          </a:xfrm>
        </p:grpSpPr>
        <p:sp>
          <p:nvSpPr>
            <p:cNvPr id="87" name="Google Shape;87;p1"/>
            <p:cNvSpPr/>
            <p:nvPr/>
          </p:nvSpPr>
          <p:spPr>
            <a:xfrm>
              <a:off x="2030766" y="5212133"/>
              <a:ext cx="1305018" cy="568171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Barriers</a:t>
              </a:r>
              <a:endParaRPr/>
            </a:p>
          </p:txBody>
        </p:sp>
        <p:sp>
          <p:nvSpPr>
            <p:cNvPr id="88" name="Google Shape;88;p1"/>
            <p:cNvSpPr txBox="1"/>
            <p:nvPr/>
          </p:nvSpPr>
          <p:spPr>
            <a:xfrm>
              <a:off x="104312" y="4523631"/>
              <a:ext cx="1846555" cy="276999"/>
            </a:xfrm>
            <a:prstGeom prst="rect">
              <a:avLst/>
            </a:prstGeom>
            <a:noFill/>
            <a:ln w="19050" cap="flat" cmpd="sng">
              <a:solidFill>
                <a:srgbClr val="0070C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Lack of disposable income</a:t>
              </a:r>
              <a:endParaRPr/>
            </a:p>
          </p:txBody>
        </p:sp>
        <p:sp>
          <p:nvSpPr>
            <p:cNvPr id="89" name="Google Shape;89;p1"/>
            <p:cNvSpPr txBox="1"/>
            <p:nvPr/>
          </p:nvSpPr>
          <p:spPr>
            <a:xfrm>
              <a:off x="2030766" y="4038658"/>
              <a:ext cx="1846555" cy="461665"/>
            </a:xfrm>
            <a:prstGeom prst="rect">
              <a:avLst/>
            </a:prstGeom>
            <a:noFill/>
            <a:ln w="19050" cap="flat" cmpd="sng">
              <a:solidFill>
                <a:srgbClr val="0070C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Lack of balance of media coverage for genders</a:t>
              </a:r>
              <a:endParaRPr/>
            </a:p>
          </p:txBody>
        </p:sp>
        <p:sp>
          <p:nvSpPr>
            <p:cNvPr id="90" name="Google Shape;90;p1"/>
            <p:cNvSpPr txBox="1"/>
            <p:nvPr/>
          </p:nvSpPr>
          <p:spPr>
            <a:xfrm>
              <a:off x="3817399" y="6106581"/>
              <a:ext cx="1438182" cy="461665"/>
            </a:xfrm>
            <a:prstGeom prst="rect">
              <a:avLst/>
            </a:prstGeom>
            <a:noFill/>
            <a:ln w="19050" cap="flat" cmpd="sng">
              <a:solidFill>
                <a:srgbClr val="0070C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Appropriate activity  provision</a:t>
              </a:r>
              <a:endParaRPr/>
            </a:p>
          </p:txBody>
        </p:sp>
        <p:sp>
          <p:nvSpPr>
            <p:cNvPr id="91" name="Google Shape;91;p1"/>
            <p:cNvSpPr txBox="1"/>
            <p:nvPr/>
          </p:nvSpPr>
          <p:spPr>
            <a:xfrm>
              <a:off x="3968320" y="4425540"/>
              <a:ext cx="1296140" cy="461665"/>
            </a:xfrm>
            <a:prstGeom prst="rect">
              <a:avLst/>
            </a:prstGeom>
            <a:noFill/>
            <a:ln w="19050" cap="flat" cmpd="sng">
              <a:solidFill>
                <a:srgbClr val="0070C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Awareness of activity  provision</a:t>
              </a:r>
              <a:endParaRPr/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3826278" y="5035021"/>
              <a:ext cx="1438182" cy="276999"/>
            </a:xfrm>
            <a:prstGeom prst="rect">
              <a:avLst/>
            </a:prstGeom>
            <a:noFill/>
            <a:ln w="19050" cap="flat" cmpd="sng">
              <a:solidFill>
                <a:srgbClr val="0070C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Role models</a:t>
              </a:r>
              <a:endParaRPr/>
            </a:p>
          </p:txBody>
        </p:sp>
        <p:sp>
          <p:nvSpPr>
            <p:cNvPr id="93" name="Google Shape;93;p1"/>
            <p:cNvSpPr txBox="1"/>
            <p:nvPr/>
          </p:nvSpPr>
          <p:spPr>
            <a:xfrm>
              <a:off x="3826278" y="5515318"/>
              <a:ext cx="1438182" cy="461665"/>
            </a:xfrm>
            <a:prstGeom prst="rect">
              <a:avLst/>
            </a:prstGeom>
            <a:noFill/>
            <a:ln w="19050" cap="flat" cmpd="sng">
              <a:solidFill>
                <a:srgbClr val="0070C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Lack of transport / access to provision</a:t>
              </a:r>
              <a:endParaRPr/>
            </a:p>
          </p:txBody>
        </p:sp>
        <p:sp>
          <p:nvSpPr>
            <p:cNvPr id="94" name="Google Shape;94;p1"/>
            <p:cNvSpPr txBox="1"/>
            <p:nvPr/>
          </p:nvSpPr>
          <p:spPr>
            <a:xfrm>
              <a:off x="2030766" y="6371567"/>
              <a:ext cx="1575786" cy="276999"/>
            </a:xfrm>
            <a:prstGeom prst="rect">
              <a:avLst/>
            </a:prstGeom>
            <a:noFill/>
            <a:ln w="19050" cap="flat" cmpd="sng">
              <a:solidFill>
                <a:srgbClr val="0070C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Family commitments</a:t>
              </a:r>
              <a:endParaRPr/>
            </a:p>
          </p:txBody>
        </p:sp>
        <p:sp>
          <p:nvSpPr>
            <p:cNvPr id="95" name="Google Shape;95;p1"/>
            <p:cNvSpPr txBox="1"/>
            <p:nvPr/>
          </p:nvSpPr>
          <p:spPr>
            <a:xfrm>
              <a:off x="239696" y="6048402"/>
              <a:ext cx="1575786" cy="461665"/>
            </a:xfrm>
            <a:prstGeom prst="rect">
              <a:avLst/>
            </a:prstGeom>
            <a:noFill/>
            <a:ln w="19050" cap="flat" cmpd="sng">
              <a:solidFill>
                <a:srgbClr val="0070C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 positive family role models / support</a:t>
              </a:r>
              <a:endParaRPr/>
            </a:p>
          </p:txBody>
        </p:sp>
        <p:sp>
          <p:nvSpPr>
            <p:cNvPr id="96" name="Google Shape;96;p1"/>
            <p:cNvSpPr txBox="1"/>
            <p:nvPr/>
          </p:nvSpPr>
          <p:spPr>
            <a:xfrm>
              <a:off x="157576" y="5161466"/>
              <a:ext cx="1575786" cy="461665"/>
            </a:xfrm>
            <a:prstGeom prst="rect">
              <a:avLst/>
            </a:prstGeom>
            <a:noFill/>
            <a:ln w="19050" cap="flat" cmpd="sng">
              <a:solidFill>
                <a:srgbClr val="0070C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Employment / unemployment</a:t>
              </a:r>
              <a:endParaRPr/>
            </a:p>
          </p:txBody>
        </p:sp>
      </p:grpSp>
      <p:sp>
        <p:nvSpPr>
          <p:cNvPr id="97" name="Google Shape;97;p1"/>
          <p:cNvSpPr/>
          <p:nvPr/>
        </p:nvSpPr>
        <p:spPr>
          <a:xfrm>
            <a:off x="6232123" y="77230"/>
            <a:ext cx="3619871" cy="2471270"/>
          </a:xfrm>
          <a:prstGeom prst="rect">
            <a:avLst/>
          </a:prstGeom>
          <a:solidFill>
            <a:srgbClr val="B3C6E7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6267131" y="128691"/>
            <a:ext cx="1416143" cy="27699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Increased provision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6279163" y="624229"/>
            <a:ext cx="1416143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Appropriate times of sessions</a:t>
            </a:r>
            <a:endParaRPr/>
          </a:p>
        </p:txBody>
      </p:sp>
      <p:sp>
        <p:nvSpPr>
          <p:cNvPr id="100" name="Google Shape;100;p1"/>
          <p:cNvSpPr txBox="1"/>
          <p:nvPr/>
        </p:nvSpPr>
        <p:spPr>
          <a:xfrm>
            <a:off x="6279163" y="1310027"/>
            <a:ext cx="1416143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Sessions to fit the user needs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6279163" y="2021596"/>
            <a:ext cx="1416143" cy="27699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Promotion </a:t>
            </a:r>
            <a:endParaRPr/>
          </a:p>
        </p:txBody>
      </p:sp>
      <p:sp>
        <p:nvSpPr>
          <p:cNvPr id="102" name="Google Shape;102;p1"/>
          <p:cNvSpPr txBox="1"/>
          <p:nvPr/>
        </p:nvSpPr>
        <p:spPr>
          <a:xfrm>
            <a:off x="7863198" y="124695"/>
            <a:ext cx="939046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Role models </a:t>
            </a:r>
            <a:endParaRPr/>
          </a:p>
        </p:txBody>
      </p:sp>
      <p:sp>
        <p:nvSpPr>
          <p:cNvPr id="103" name="Google Shape;103;p1"/>
          <p:cNvSpPr txBox="1"/>
          <p:nvPr/>
        </p:nvSpPr>
        <p:spPr>
          <a:xfrm>
            <a:off x="7863198" y="677220"/>
            <a:ext cx="939046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Increased transport</a:t>
            </a:r>
            <a:endParaRPr/>
          </a:p>
        </p:txBody>
      </p:sp>
      <p:sp>
        <p:nvSpPr>
          <p:cNvPr id="104" name="Google Shape;104;p1"/>
          <p:cNvSpPr txBox="1"/>
          <p:nvPr/>
        </p:nvSpPr>
        <p:spPr>
          <a:xfrm>
            <a:off x="7863198" y="1303275"/>
            <a:ext cx="1802363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Facilities and equipment appropriate</a:t>
            </a: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8911302" y="147061"/>
            <a:ext cx="860793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Access to facilities</a:t>
            </a:r>
            <a:endParaRPr/>
          </a:p>
        </p:txBody>
      </p:sp>
      <p:sp>
        <p:nvSpPr>
          <p:cNvPr id="106" name="Google Shape;106;p1"/>
          <p:cNvSpPr txBox="1"/>
          <p:nvPr/>
        </p:nvSpPr>
        <p:spPr>
          <a:xfrm>
            <a:off x="8896722" y="675102"/>
            <a:ext cx="860793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Fair pricing</a:t>
            </a:r>
            <a:endParaRPr/>
          </a:p>
        </p:txBody>
      </p:sp>
      <p:sp>
        <p:nvSpPr>
          <p:cNvPr id="107" name="Google Shape;107;p1"/>
          <p:cNvSpPr txBox="1"/>
          <p:nvPr/>
        </p:nvSpPr>
        <p:spPr>
          <a:xfrm>
            <a:off x="7878856" y="1929331"/>
            <a:ext cx="1893240" cy="523220"/>
          </a:xfrm>
          <a:prstGeom prst="rect">
            <a:avLst/>
          </a:prstGeom>
          <a:solidFill>
            <a:srgbClr val="2F5496"/>
          </a:solidFill>
          <a:ln w="1270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Possible Solutions to Barriers</a:t>
            </a:r>
            <a:endParaRPr/>
          </a:p>
        </p:txBody>
      </p:sp>
      <p:graphicFrame>
        <p:nvGraphicFramePr>
          <p:cNvPr id="108" name="Google Shape;108;p1"/>
          <p:cNvGraphicFramePr/>
          <p:nvPr/>
        </p:nvGraphicFramePr>
        <p:xfrm>
          <a:off x="6621507" y="2619471"/>
          <a:ext cx="2841100" cy="2377520"/>
        </p:xfrm>
        <a:graphic>
          <a:graphicData uri="http://schemas.openxmlformats.org/drawingml/2006/table">
            <a:tbl>
              <a:tblPr firstRow="1" bandRow="1">
                <a:noFill/>
                <a:tableStyleId>{9E0623C5-F945-49D7-B928-313BDD8F82A6}</a:tableStyleId>
              </a:tblPr>
              <a:tblGrid>
                <a:gridCol w="2841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Positive and Negative impacts on popularity of the sport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Number of people participating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Provision of facilities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Environment and climate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Amount and range of media coverage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High level success of teams + individuals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Positive role models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8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Social Acceptability 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9" name="Google Shape;109;p1"/>
          <p:cNvSpPr txBox="1"/>
          <p:nvPr/>
        </p:nvSpPr>
        <p:spPr>
          <a:xfrm>
            <a:off x="7118779" y="5169059"/>
            <a:ext cx="1846555" cy="1569660"/>
          </a:xfrm>
          <a:prstGeom prst="rect">
            <a:avLst/>
          </a:prstGeom>
          <a:solidFill>
            <a:srgbClr val="D8E2F3"/>
          </a:solidFill>
          <a:ln w="12700" cap="flat" cmpd="sng">
            <a:solidFill>
              <a:srgbClr val="0070C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Emerging sports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“new sports that grow in popularity e.g. footgolf, walking football.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Traditional sports </a:t>
            </a: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 long history” e.g. netball, football rounders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"/>
          <p:cNvSpPr txBox="1">
            <a:spLocks noGrp="1"/>
          </p:cNvSpPr>
          <p:nvPr>
            <p:ph type="title"/>
          </p:nvPr>
        </p:nvSpPr>
        <p:spPr>
          <a:xfrm>
            <a:off x="0" y="0"/>
            <a:ext cx="5826294" cy="504885"/>
          </a:xfrm>
          <a:prstGeom prst="rect">
            <a:avLst/>
          </a:prstGeom>
          <a:solidFill>
            <a:srgbClr val="833C0B"/>
          </a:solidFill>
          <a:ln w="9525" cap="flat" cmpd="sng">
            <a:solidFill>
              <a:srgbClr val="833C0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n-GB" sz="2400">
                <a:solidFill>
                  <a:schemeClr val="lt1"/>
                </a:solidFill>
              </a:rPr>
              <a:t>Topic 2: The role of sport in promoting values</a:t>
            </a:r>
            <a:endParaRPr/>
          </a:p>
        </p:txBody>
      </p:sp>
      <p:sp>
        <p:nvSpPr>
          <p:cNvPr id="115" name="Google Shape;115;p2"/>
          <p:cNvSpPr/>
          <p:nvPr/>
        </p:nvSpPr>
        <p:spPr>
          <a:xfrm>
            <a:off x="0" y="3299672"/>
            <a:ext cx="5568371" cy="3562165"/>
          </a:xfrm>
          <a:prstGeom prst="rect">
            <a:avLst/>
          </a:prstGeom>
          <a:solidFill>
            <a:srgbClr val="F4B08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p2" descr="Olympics Rings Colours Meaning | Olympic Flag Colors | Cartoon Sports -  YouTube"/>
          <p:cNvPicPr preferRelativeResize="0"/>
          <p:nvPr/>
        </p:nvPicPr>
        <p:blipFill rotWithShape="1">
          <a:blip r:embed="rId3">
            <a:alphaModFix/>
          </a:blip>
          <a:srcRect t="24822" b="14077"/>
          <a:stretch/>
        </p:blipFill>
        <p:spPr>
          <a:xfrm>
            <a:off x="140586" y="5596155"/>
            <a:ext cx="1570532" cy="7197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"/>
          <p:cNvSpPr/>
          <p:nvPr/>
        </p:nvSpPr>
        <p:spPr>
          <a:xfrm>
            <a:off x="-8296" y="3305900"/>
            <a:ext cx="1908118" cy="236169"/>
          </a:xfrm>
          <a:prstGeom prst="rect">
            <a:avLst/>
          </a:prstGeom>
          <a:solidFill>
            <a:srgbClr val="833C0B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Olympics &amp; Paralympics</a:t>
            </a:r>
            <a:endParaRPr/>
          </a:p>
        </p:txBody>
      </p:sp>
      <p:sp>
        <p:nvSpPr>
          <p:cNvPr id="118" name="Google Shape;118;p2"/>
          <p:cNvSpPr txBox="1"/>
          <p:nvPr/>
        </p:nvSpPr>
        <p:spPr>
          <a:xfrm>
            <a:off x="54525" y="3617055"/>
            <a:ext cx="1845300" cy="2031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33C0B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creed:</a:t>
            </a:r>
            <a:endParaRPr sz="14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2"/>
          <p:cNvSpPr txBox="1"/>
          <p:nvPr/>
        </p:nvSpPr>
        <p:spPr>
          <a:xfrm>
            <a:off x="54536" y="6325193"/>
            <a:ext cx="1845286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33C0B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Interlocking continents </a:t>
            </a:r>
            <a:r>
              <a:rPr lang="en-GB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symbol</a:t>
            </a: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unity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0" name="Google Shape;120;p2"/>
          <p:cNvGraphicFramePr/>
          <p:nvPr/>
        </p:nvGraphicFramePr>
        <p:xfrm>
          <a:off x="1964503" y="3356354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{A1A0E0D8-697F-43C3-B59A-7FEE3662B808}</a:tableStyleId>
              </a:tblPr>
              <a:tblGrid>
                <a:gridCol w="1240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Olympic Value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Its meaning (brief)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b="1"/>
                        <a:t>R</a:t>
                      </a:r>
                      <a:r>
                        <a:rPr lang="en-GB" sz="1200"/>
                        <a:t>espect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/>
                        <a:t>E</a:t>
                      </a:r>
                      <a:r>
                        <a:rPr lang="en-GB" sz="1200"/>
                        <a:t>xcellence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/>
                        <a:t>F</a:t>
                      </a:r>
                      <a:r>
                        <a:rPr lang="en-GB" sz="1200"/>
                        <a:t>riendship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1" name="Google Shape;121;p2"/>
          <p:cNvGraphicFramePr/>
          <p:nvPr/>
        </p:nvGraphicFramePr>
        <p:xfrm>
          <a:off x="1964502" y="4949201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{A1A0E0D8-697F-43C3-B59A-7FEE3662B808}</a:tableStyleId>
              </a:tblPr>
              <a:tblGrid>
                <a:gridCol w="119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3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9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Paralympic Value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Its meaning (brief)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b="1"/>
                        <a:t>D</a:t>
                      </a:r>
                      <a:r>
                        <a:rPr lang="en-GB" sz="1200"/>
                        <a:t>etermination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GB" sz="1200" b="1"/>
                        <a:t>I</a:t>
                      </a:r>
                      <a:r>
                        <a:rPr lang="en-GB" sz="1200"/>
                        <a:t>nspiration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/>
                        <a:t>C</a:t>
                      </a:r>
                      <a:r>
                        <a:rPr lang="en-GB" sz="1200"/>
                        <a:t>ourage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/>
                        <a:t>E</a:t>
                      </a:r>
                      <a:r>
                        <a:rPr lang="en-GB" sz="1200"/>
                        <a:t>quality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" name="Google Shape;122;p2"/>
          <p:cNvGraphicFramePr/>
          <p:nvPr/>
        </p:nvGraphicFramePr>
        <p:xfrm>
          <a:off x="5912281" y="95476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{A1A0E0D8-697F-43C3-B59A-7FEE3662B808}</a:tableStyleId>
              </a:tblPr>
              <a:tblGrid>
                <a:gridCol w="81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3650"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Initiatives and campaigns</a:t>
                      </a:r>
                      <a:endParaRPr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Initiative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An idea to overcome a barrier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Campaign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Uses media and advertisement to address the barrier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23" name="Google Shape;123;p2"/>
          <p:cNvGrpSpPr/>
          <p:nvPr/>
        </p:nvGrpSpPr>
        <p:grpSpPr>
          <a:xfrm>
            <a:off x="5912281" y="1203834"/>
            <a:ext cx="3835400" cy="926807"/>
            <a:chOff x="5912281" y="1203834"/>
            <a:chExt cx="3835400" cy="1149066"/>
          </a:xfrm>
        </p:grpSpPr>
        <p:sp>
          <p:nvSpPr>
            <p:cNvPr id="124" name="Google Shape;124;p2"/>
            <p:cNvSpPr/>
            <p:nvPr/>
          </p:nvSpPr>
          <p:spPr>
            <a:xfrm>
              <a:off x="7235302" y="1645202"/>
              <a:ext cx="1260629" cy="266330"/>
            </a:xfrm>
            <a:prstGeom prst="ellipse">
              <a:avLst/>
            </a:prstGeom>
            <a:solidFill>
              <a:schemeClr val="accent2"/>
            </a:solidFill>
            <a:ln w="12700" cap="flat" cmpd="sng">
              <a:solidFill>
                <a:srgbClr val="AC5B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Examples</a:t>
              </a:r>
              <a:r>
                <a:rPr lang="en-GB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</p:txBody>
        </p:sp>
        <p:sp>
          <p:nvSpPr>
            <p:cNvPr id="125" name="Google Shape;125;p2"/>
            <p:cNvSpPr txBox="1"/>
            <p:nvPr/>
          </p:nvSpPr>
          <p:spPr>
            <a:xfrm>
              <a:off x="5912282" y="1203834"/>
              <a:ext cx="1012302" cy="276999"/>
            </a:xfrm>
            <a:prstGeom prst="rect">
              <a:avLst/>
            </a:prstGeom>
            <a:noFill/>
            <a:ln w="9525" cap="flat" cmpd="sng">
              <a:solidFill>
                <a:srgbClr val="833C0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girl can</a:t>
              </a:r>
              <a:endParaRPr/>
            </a:p>
          </p:txBody>
        </p:sp>
        <p:sp>
          <p:nvSpPr>
            <p:cNvPr id="126" name="Google Shape;126;p2"/>
            <p:cNvSpPr txBox="1"/>
            <p:nvPr/>
          </p:nvSpPr>
          <p:spPr>
            <a:xfrm>
              <a:off x="7147758" y="1203834"/>
              <a:ext cx="1463582" cy="276999"/>
            </a:xfrm>
            <a:prstGeom prst="rect">
              <a:avLst/>
            </a:prstGeom>
            <a:noFill/>
            <a:ln w="9525" cap="flat" cmpd="sng">
              <a:solidFill>
                <a:srgbClr val="833C0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Join the movement </a:t>
              </a:r>
              <a:endParaRPr/>
            </a:p>
          </p:txBody>
        </p:sp>
        <p:sp>
          <p:nvSpPr>
            <p:cNvPr id="127" name="Google Shape;127;p2"/>
            <p:cNvSpPr txBox="1"/>
            <p:nvPr/>
          </p:nvSpPr>
          <p:spPr>
            <a:xfrm>
              <a:off x="8611340" y="1547534"/>
              <a:ext cx="1136341" cy="461665"/>
            </a:xfrm>
            <a:prstGeom prst="rect">
              <a:avLst/>
            </a:prstGeom>
            <a:noFill/>
            <a:ln w="9525" cap="flat" cmpd="sng">
              <a:solidFill>
                <a:srgbClr val="833C0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 are undefeatable</a:t>
              </a:r>
              <a:endParaRPr/>
            </a:p>
          </p:txBody>
        </p:sp>
        <p:sp>
          <p:nvSpPr>
            <p:cNvPr id="128" name="Google Shape;128;p2"/>
            <p:cNvSpPr txBox="1"/>
            <p:nvPr/>
          </p:nvSpPr>
          <p:spPr>
            <a:xfrm>
              <a:off x="7311378" y="2075901"/>
              <a:ext cx="1136341" cy="276999"/>
            </a:xfrm>
            <a:prstGeom prst="rect">
              <a:avLst/>
            </a:prstGeom>
            <a:noFill/>
            <a:ln w="9525" cap="flat" cmpd="sng">
              <a:solidFill>
                <a:srgbClr val="833C0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Kick it out</a:t>
              </a:r>
              <a:endParaRPr/>
            </a:p>
          </p:txBody>
        </p:sp>
        <p:sp>
          <p:nvSpPr>
            <p:cNvPr id="129" name="Google Shape;129;p2"/>
            <p:cNvSpPr txBox="1"/>
            <p:nvPr/>
          </p:nvSpPr>
          <p:spPr>
            <a:xfrm>
              <a:off x="5912281" y="1815933"/>
              <a:ext cx="1136341" cy="276999"/>
            </a:xfrm>
            <a:prstGeom prst="rect">
              <a:avLst/>
            </a:prstGeom>
            <a:noFill/>
            <a:ln w="9525" cap="flat" cmpd="sng">
              <a:solidFill>
                <a:srgbClr val="833C0B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Tennis for Kids</a:t>
              </a:r>
              <a:endParaRPr/>
            </a:p>
          </p:txBody>
        </p:sp>
      </p:grpSp>
      <p:graphicFrame>
        <p:nvGraphicFramePr>
          <p:cNvPr id="130" name="Google Shape;130;p2"/>
          <p:cNvGraphicFramePr/>
          <p:nvPr/>
        </p:nvGraphicFramePr>
        <p:xfrm>
          <a:off x="5908011" y="2223846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{A1A0E0D8-697F-43C3-B59A-7FEE3662B808}</a:tableStyleId>
              </a:tblPr>
              <a:tblGrid>
                <a:gridCol w="1278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4950">
                <a:tc gridSpan="3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Importance of Etiquette and Sporting behaviour</a:t>
                      </a:r>
                      <a:endParaRPr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/>
                        <a:t>Etiquette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/>
                        <a:t>Sportsmanship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/>
                        <a:t>Gamesmanship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“unwritten rules you follow”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“playing to the rules and spirit”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“not playing to spirit of the game and fair play”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171450" marR="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200"/>
                        <a:t>Respect</a:t>
                      </a:r>
                      <a:endParaRPr/>
                    </a:p>
                    <a:p>
                      <a:pPr marL="171450" marR="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200"/>
                        <a:t>Fair play</a:t>
                      </a:r>
                      <a:endParaRPr/>
                    </a:p>
                    <a:p>
                      <a:pPr marL="171450" marR="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200"/>
                        <a:t>Safety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200"/>
                        <a:t>Shake hands</a:t>
                      </a:r>
                      <a:endParaRPr/>
                    </a:p>
                    <a:p>
                      <a:pPr marL="171450" marR="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200"/>
                        <a:t>Helping up injured opponent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200"/>
                        <a:t>Faking a foul / injury</a:t>
                      </a:r>
                      <a:endParaRPr/>
                    </a:p>
                    <a:p>
                      <a:pPr marL="171450" marR="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200"/>
                        <a:t>Time wasting 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1" name="Google Shape;131;p2"/>
          <p:cNvSpPr/>
          <p:nvPr/>
        </p:nvSpPr>
        <p:spPr>
          <a:xfrm>
            <a:off x="5633051" y="4660998"/>
            <a:ext cx="4272949" cy="2197002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rgbClr val="AC5B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2"/>
          <p:cNvSpPr/>
          <p:nvPr/>
        </p:nvSpPr>
        <p:spPr>
          <a:xfrm>
            <a:off x="5628780" y="4412118"/>
            <a:ext cx="4272949" cy="223519"/>
          </a:xfrm>
          <a:prstGeom prst="rect">
            <a:avLst/>
          </a:prstGeom>
          <a:solidFill>
            <a:srgbClr val="833C0B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Performance Enhancing Drugs (PEDs)</a:t>
            </a:r>
            <a:endParaRPr/>
          </a:p>
        </p:txBody>
      </p:sp>
      <p:cxnSp>
        <p:nvCxnSpPr>
          <p:cNvPr id="133" name="Google Shape;133;p2"/>
          <p:cNvCxnSpPr/>
          <p:nvPr/>
        </p:nvCxnSpPr>
        <p:spPr>
          <a:xfrm>
            <a:off x="6924584" y="4701045"/>
            <a:ext cx="1234" cy="2185986"/>
          </a:xfrm>
          <a:prstGeom prst="straightConnector1">
            <a:avLst/>
          </a:prstGeom>
          <a:noFill/>
          <a:ln w="19050" cap="flat" cmpd="sng">
            <a:solidFill>
              <a:srgbClr val="833C0B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34" name="Google Shape;134;p2"/>
          <p:cNvCxnSpPr/>
          <p:nvPr/>
        </p:nvCxnSpPr>
        <p:spPr>
          <a:xfrm>
            <a:off x="8264002" y="4660998"/>
            <a:ext cx="0" cy="2226033"/>
          </a:xfrm>
          <a:prstGeom prst="straightConnector1">
            <a:avLst/>
          </a:prstGeom>
          <a:noFill/>
          <a:ln w="19050" cap="flat" cmpd="sng">
            <a:solidFill>
              <a:srgbClr val="833C0B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135" name="Google Shape;135;p2"/>
          <p:cNvSpPr txBox="1"/>
          <p:nvPr/>
        </p:nvSpPr>
        <p:spPr>
          <a:xfrm>
            <a:off x="5655003" y="4718992"/>
            <a:ext cx="1191122" cy="175432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take PEDs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Faster recovery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Weight loss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 fitness 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Pressure to perform</a:t>
            </a:r>
            <a:endParaRPr/>
          </a:p>
        </p:txBody>
      </p:sp>
      <p:sp>
        <p:nvSpPr>
          <p:cNvPr id="136" name="Google Shape;136;p2"/>
          <p:cNvSpPr txBox="1"/>
          <p:nvPr/>
        </p:nvSpPr>
        <p:spPr>
          <a:xfrm>
            <a:off x="6993187" y="4709655"/>
            <a:ext cx="1191122" cy="175432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not to take PEDs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Damage reputation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Unfair advantage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Damage health</a:t>
            </a:r>
            <a:endParaRPr/>
          </a:p>
        </p:txBody>
      </p:sp>
      <p:sp>
        <p:nvSpPr>
          <p:cNvPr id="137" name="Google Shape;137;p2"/>
          <p:cNvSpPr txBox="1"/>
          <p:nvPr/>
        </p:nvSpPr>
        <p:spPr>
          <a:xfrm>
            <a:off x="8343696" y="4701045"/>
            <a:ext cx="1448367" cy="212365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Sanctions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WADA: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“World Anti-Doping Agency”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How: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Samples of urine, nails, hair blood.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Sanction: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Bans, Fines, loss of records</a:t>
            </a:r>
            <a:endParaRPr/>
          </a:p>
        </p:txBody>
      </p:sp>
      <p:graphicFrame>
        <p:nvGraphicFramePr>
          <p:cNvPr id="138" name="Google Shape;138;p2"/>
          <p:cNvGraphicFramePr/>
          <p:nvPr/>
        </p:nvGraphicFramePr>
        <p:xfrm>
          <a:off x="8441" y="534117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{A1A0E0D8-697F-43C3-B59A-7FEE3662B808}</a:tableStyleId>
              </a:tblPr>
              <a:tblGrid>
                <a:gridCol w="148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Sporting Values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Definitions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Inclusion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National Pride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Fair play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Excellence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Citizenship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Team Spirit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Tolerance and Respect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"/>
          <p:cNvSpPr txBox="1">
            <a:spLocks noGrp="1"/>
          </p:cNvSpPr>
          <p:nvPr>
            <p:ph type="title"/>
          </p:nvPr>
        </p:nvSpPr>
        <p:spPr>
          <a:xfrm>
            <a:off x="0" y="0"/>
            <a:ext cx="9906000" cy="646927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n-GB" sz="2400">
                <a:solidFill>
                  <a:schemeClr val="lt1"/>
                </a:solidFill>
              </a:rPr>
              <a:t>Topic 3: Implications of hosting a major sporting event for a city / country</a:t>
            </a:r>
            <a:endParaRPr/>
          </a:p>
        </p:txBody>
      </p:sp>
      <p:graphicFrame>
        <p:nvGraphicFramePr>
          <p:cNvPr id="144" name="Google Shape;144;p3"/>
          <p:cNvGraphicFramePr/>
          <p:nvPr/>
        </p:nvGraphicFramePr>
        <p:xfrm>
          <a:off x="136864" y="712761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{926BDB08-DA11-4466-89CE-6A245BC95943}</a:tableStyleId>
              </a:tblPr>
              <a:tblGrid>
                <a:gridCol w="3210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0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0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5675"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Features of major sporting events</a:t>
                      </a:r>
                      <a:endParaRPr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/>
                        <a:t>Regular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/>
                        <a:t>One Off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1"/>
                        <a:t>Regular &amp; Recurring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Happen same time, but may move city / country with potential to return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Held in a host city / country one in a generation. Unlikely to return for a long time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Happen same time and in the same place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UAFA Champions League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Olympics / Paralympics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Wimbledon 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5" name="Google Shape;145;p3"/>
          <p:cNvSpPr/>
          <p:nvPr/>
        </p:nvSpPr>
        <p:spPr>
          <a:xfrm>
            <a:off x="136864" y="2388092"/>
            <a:ext cx="9632271" cy="31071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85623"/>
          </a:solidFill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3"/>
          <p:cNvSpPr/>
          <p:nvPr/>
        </p:nvSpPr>
        <p:spPr>
          <a:xfrm>
            <a:off x="204186" y="2228294"/>
            <a:ext cx="3018408" cy="159797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endParaRPr/>
          </a:p>
        </p:txBody>
      </p:sp>
      <p:sp>
        <p:nvSpPr>
          <p:cNvPr id="147" name="Google Shape;147;p3"/>
          <p:cNvSpPr/>
          <p:nvPr/>
        </p:nvSpPr>
        <p:spPr>
          <a:xfrm>
            <a:off x="3443795" y="2228293"/>
            <a:ext cx="3018408" cy="159797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During</a:t>
            </a:r>
            <a:endParaRPr/>
          </a:p>
        </p:txBody>
      </p:sp>
      <p:sp>
        <p:nvSpPr>
          <p:cNvPr id="148" name="Google Shape;148;p3"/>
          <p:cNvSpPr/>
          <p:nvPr/>
        </p:nvSpPr>
        <p:spPr>
          <a:xfrm>
            <a:off x="6606465" y="2228293"/>
            <a:ext cx="3018408" cy="159797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After</a:t>
            </a:r>
            <a:endParaRPr/>
          </a:p>
        </p:txBody>
      </p:sp>
      <p:cxnSp>
        <p:nvCxnSpPr>
          <p:cNvPr id="149" name="Google Shape;149;p3"/>
          <p:cNvCxnSpPr/>
          <p:nvPr/>
        </p:nvCxnSpPr>
        <p:spPr>
          <a:xfrm>
            <a:off x="3320249" y="2627790"/>
            <a:ext cx="0" cy="4230210"/>
          </a:xfrm>
          <a:prstGeom prst="straightConnector1">
            <a:avLst/>
          </a:prstGeom>
          <a:noFill/>
          <a:ln w="12700" cap="flat" cmpd="sng">
            <a:solidFill>
              <a:srgbClr val="385623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50" name="Google Shape;150;p3"/>
          <p:cNvCxnSpPr/>
          <p:nvPr/>
        </p:nvCxnSpPr>
        <p:spPr>
          <a:xfrm>
            <a:off x="6590190" y="2627790"/>
            <a:ext cx="0" cy="4230210"/>
          </a:xfrm>
          <a:prstGeom prst="straightConnector1">
            <a:avLst/>
          </a:prstGeom>
          <a:noFill/>
          <a:ln w="12700" cap="flat" cmpd="sng">
            <a:solidFill>
              <a:srgbClr val="385623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151" name="Google Shape;151;p3"/>
          <p:cNvSpPr/>
          <p:nvPr/>
        </p:nvSpPr>
        <p:spPr>
          <a:xfrm>
            <a:off x="3411246" y="4834630"/>
            <a:ext cx="3085706" cy="194421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3"/>
          <p:cNvSpPr/>
          <p:nvPr/>
        </p:nvSpPr>
        <p:spPr>
          <a:xfrm>
            <a:off x="6681186" y="2777970"/>
            <a:ext cx="3085706" cy="194421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3"/>
          <p:cNvSpPr txBox="1"/>
          <p:nvPr/>
        </p:nvSpPr>
        <p:spPr>
          <a:xfrm>
            <a:off x="204185" y="2672738"/>
            <a:ext cx="813047" cy="257007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Positives</a:t>
            </a:r>
            <a:endParaRPr/>
          </a:p>
        </p:txBody>
      </p:sp>
      <p:sp>
        <p:nvSpPr>
          <p:cNvPr id="154" name="Google Shape;154;p3"/>
          <p:cNvSpPr txBox="1"/>
          <p:nvPr/>
        </p:nvSpPr>
        <p:spPr>
          <a:xfrm>
            <a:off x="3417934" y="2676157"/>
            <a:ext cx="813047" cy="257007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Positives</a:t>
            </a:r>
            <a:endParaRPr/>
          </a:p>
        </p:txBody>
      </p:sp>
      <p:sp>
        <p:nvSpPr>
          <p:cNvPr id="155" name="Google Shape;155;p3"/>
          <p:cNvSpPr txBox="1"/>
          <p:nvPr/>
        </p:nvSpPr>
        <p:spPr>
          <a:xfrm>
            <a:off x="6687869" y="2777970"/>
            <a:ext cx="813047" cy="257007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Positives</a:t>
            </a:r>
            <a:endParaRPr/>
          </a:p>
        </p:txBody>
      </p:sp>
      <p:sp>
        <p:nvSpPr>
          <p:cNvPr id="156" name="Google Shape;156;p3"/>
          <p:cNvSpPr txBox="1"/>
          <p:nvPr/>
        </p:nvSpPr>
        <p:spPr>
          <a:xfrm>
            <a:off x="146480" y="4744196"/>
            <a:ext cx="928456" cy="269290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Negatives</a:t>
            </a:r>
            <a:endParaRPr/>
          </a:p>
        </p:txBody>
      </p:sp>
      <p:sp>
        <p:nvSpPr>
          <p:cNvPr id="157" name="Google Shape;157;p3"/>
          <p:cNvSpPr txBox="1"/>
          <p:nvPr/>
        </p:nvSpPr>
        <p:spPr>
          <a:xfrm>
            <a:off x="3411245" y="4834630"/>
            <a:ext cx="928456" cy="269290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Negatives</a:t>
            </a:r>
            <a:endParaRPr/>
          </a:p>
        </p:txBody>
      </p:sp>
      <p:sp>
        <p:nvSpPr>
          <p:cNvPr id="158" name="Google Shape;158;p3"/>
          <p:cNvSpPr txBox="1"/>
          <p:nvPr/>
        </p:nvSpPr>
        <p:spPr>
          <a:xfrm>
            <a:off x="7754203" y="5622184"/>
            <a:ext cx="928456" cy="269290"/>
          </a:xfrm>
          <a:prstGeom prst="rect">
            <a:avLst/>
          </a:prstGeom>
          <a:solidFill>
            <a:srgbClr val="38562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Negatives</a:t>
            </a:r>
            <a:endParaRPr/>
          </a:p>
        </p:txBody>
      </p:sp>
      <p:graphicFrame>
        <p:nvGraphicFramePr>
          <p:cNvPr id="159" name="Google Shape;159;p3"/>
          <p:cNvGraphicFramePr/>
          <p:nvPr/>
        </p:nvGraphicFramePr>
        <p:xfrm>
          <a:off x="136864" y="2966073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{926BDB08-DA11-4466-89CE-6A245BC95943}</a:tableStyleId>
              </a:tblPr>
              <a:tblGrid>
                <a:gridCol w="121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9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What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Why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Bidding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Global attention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Infrastructure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Local transport improved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Investment 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More money e.g. sponsors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Employment 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Jobs in construction + hospitality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60" name="Google Shape;160;p3"/>
          <p:cNvGraphicFramePr/>
          <p:nvPr/>
        </p:nvGraphicFramePr>
        <p:xfrm>
          <a:off x="136863" y="5103659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{926BDB08-DA11-4466-89CE-6A245BC95943}</a:tableStyleId>
              </a:tblPr>
              <a:tblGrid>
                <a:gridCol w="121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9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What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/>
                        <a:t>Why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Bidding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Bidding is expensive +  may not win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Infrastructure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Cost to build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Objections 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Local and national protests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Employment 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Temporary so insecure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61" name="Google Shape;161;p3"/>
          <p:cNvGraphicFramePr/>
          <p:nvPr/>
        </p:nvGraphicFramePr>
        <p:xfrm>
          <a:off x="3551072" y="2592981"/>
          <a:ext cx="3263674" cy="233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2" name="Google Shape;162;p3"/>
          <p:cNvSpPr txBox="1"/>
          <p:nvPr/>
        </p:nvSpPr>
        <p:spPr>
          <a:xfrm>
            <a:off x="5548544" y="3355760"/>
            <a:ext cx="1088229" cy="474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 social infrastructure</a:t>
            </a:r>
            <a:endParaRPr/>
          </a:p>
        </p:txBody>
      </p:sp>
      <p:sp>
        <p:nvSpPr>
          <p:cNvPr id="163" name="Google Shape;163;p3"/>
          <p:cNvSpPr txBox="1"/>
          <p:nvPr/>
        </p:nvSpPr>
        <p:spPr>
          <a:xfrm rot="1680928">
            <a:off x="5342563" y="4060470"/>
            <a:ext cx="123249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national status</a:t>
            </a:r>
            <a:endParaRPr/>
          </a:p>
        </p:txBody>
      </p:sp>
      <p:sp>
        <p:nvSpPr>
          <p:cNvPr id="164" name="Google Shape;164;p3"/>
          <p:cNvSpPr txBox="1"/>
          <p:nvPr/>
        </p:nvSpPr>
        <p:spPr>
          <a:xfrm rot="1680928">
            <a:off x="4828227" y="4333674"/>
            <a:ext cx="123249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sporting interest</a:t>
            </a:r>
            <a:endParaRPr/>
          </a:p>
        </p:txBody>
      </p:sp>
      <p:sp>
        <p:nvSpPr>
          <p:cNvPr id="165" name="Google Shape;165;p3"/>
          <p:cNvSpPr txBox="1"/>
          <p:nvPr/>
        </p:nvSpPr>
        <p:spPr>
          <a:xfrm rot="-2326246">
            <a:off x="5146757" y="2797672"/>
            <a:ext cx="108822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 social infrastructure</a:t>
            </a:r>
            <a:endParaRPr/>
          </a:p>
        </p:txBody>
      </p:sp>
      <p:sp>
        <p:nvSpPr>
          <p:cNvPr id="166" name="Google Shape;166;p3"/>
          <p:cNvSpPr txBox="1"/>
          <p:nvPr/>
        </p:nvSpPr>
        <p:spPr>
          <a:xfrm rot="-2326246">
            <a:off x="3970371" y="3954118"/>
            <a:ext cx="108822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coverage of sport</a:t>
            </a:r>
            <a:endParaRPr/>
          </a:p>
        </p:txBody>
      </p:sp>
      <p:sp>
        <p:nvSpPr>
          <p:cNvPr id="167" name="Google Shape;167;p3"/>
          <p:cNvSpPr txBox="1"/>
          <p:nvPr/>
        </p:nvSpPr>
        <p:spPr>
          <a:xfrm>
            <a:off x="3936192" y="3358190"/>
            <a:ext cx="108822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Tourism increases</a:t>
            </a:r>
            <a:endParaRPr/>
          </a:p>
        </p:txBody>
      </p:sp>
      <p:sp>
        <p:nvSpPr>
          <p:cNvPr id="168" name="Google Shape;168;p3"/>
          <p:cNvSpPr txBox="1"/>
          <p:nvPr/>
        </p:nvSpPr>
        <p:spPr>
          <a:xfrm rot="2333526">
            <a:off x="4267375" y="2782084"/>
            <a:ext cx="108822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Employment increases</a:t>
            </a:r>
            <a:endParaRPr/>
          </a:p>
        </p:txBody>
      </p:sp>
      <p:sp>
        <p:nvSpPr>
          <p:cNvPr id="169" name="Google Shape;169;p3"/>
          <p:cNvSpPr txBox="1"/>
          <p:nvPr/>
        </p:nvSpPr>
        <p:spPr>
          <a:xfrm>
            <a:off x="3452339" y="5188779"/>
            <a:ext cx="1304923" cy="64633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transport, litter, noise</a:t>
            </a:r>
            <a:endParaRPr/>
          </a:p>
        </p:txBody>
      </p:sp>
      <p:sp>
        <p:nvSpPr>
          <p:cNvPr id="170" name="Google Shape;170;p3"/>
          <p:cNvSpPr txBox="1"/>
          <p:nvPr/>
        </p:nvSpPr>
        <p:spPr>
          <a:xfrm>
            <a:off x="3443795" y="5919969"/>
            <a:ext cx="1304923" cy="83099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Poor performance by hosts: impact on national pride</a:t>
            </a:r>
            <a:endParaRPr/>
          </a:p>
        </p:txBody>
      </p:sp>
      <p:sp>
        <p:nvSpPr>
          <p:cNvPr id="171" name="Google Shape;171;p3"/>
          <p:cNvSpPr txBox="1"/>
          <p:nvPr/>
        </p:nvSpPr>
        <p:spPr>
          <a:xfrm>
            <a:off x="4792014" y="4920055"/>
            <a:ext cx="1670186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Potential crime and terrorism </a:t>
            </a:r>
            <a:endParaRPr/>
          </a:p>
        </p:txBody>
      </p:sp>
      <p:sp>
        <p:nvSpPr>
          <p:cNvPr id="172" name="Google Shape;172;p3"/>
          <p:cNvSpPr txBox="1"/>
          <p:nvPr/>
        </p:nvSpPr>
        <p:spPr>
          <a:xfrm>
            <a:off x="4792014" y="5428689"/>
            <a:ext cx="1670186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Lack of investment in other regions</a:t>
            </a:r>
            <a:endParaRPr/>
          </a:p>
        </p:txBody>
      </p:sp>
      <p:sp>
        <p:nvSpPr>
          <p:cNvPr id="173" name="Google Shape;173;p3"/>
          <p:cNvSpPr txBox="1"/>
          <p:nvPr/>
        </p:nvSpPr>
        <p:spPr>
          <a:xfrm>
            <a:off x="4792014" y="5940439"/>
            <a:ext cx="1670186" cy="83099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Negative media coverage of facilities, infrastructure + organisation</a:t>
            </a:r>
            <a:endParaRPr/>
          </a:p>
        </p:txBody>
      </p:sp>
      <p:sp>
        <p:nvSpPr>
          <p:cNvPr id="174" name="Google Shape;174;p3"/>
          <p:cNvSpPr txBox="1"/>
          <p:nvPr/>
        </p:nvSpPr>
        <p:spPr>
          <a:xfrm>
            <a:off x="6731006" y="3058105"/>
            <a:ext cx="1367580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Improved and new sports facilities</a:t>
            </a:r>
            <a:endParaRPr/>
          </a:p>
        </p:txBody>
      </p:sp>
      <p:sp>
        <p:nvSpPr>
          <p:cNvPr id="175" name="Google Shape;175;p3"/>
          <p:cNvSpPr txBox="1"/>
          <p:nvPr/>
        </p:nvSpPr>
        <p:spPr>
          <a:xfrm>
            <a:off x="6734458" y="3609599"/>
            <a:ext cx="1364128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Increased sports participation</a:t>
            </a:r>
            <a:endParaRPr/>
          </a:p>
        </p:txBody>
      </p:sp>
      <p:sp>
        <p:nvSpPr>
          <p:cNvPr id="176" name="Google Shape;176;p3"/>
          <p:cNvSpPr txBox="1"/>
          <p:nvPr/>
        </p:nvSpPr>
        <p:spPr>
          <a:xfrm>
            <a:off x="6734458" y="4196151"/>
            <a:ext cx="1364128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Increased profile of sports</a:t>
            </a:r>
            <a:endParaRPr/>
          </a:p>
        </p:txBody>
      </p:sp>
      <p:sp>
        <p:nvSpPr>
          <p:cNvPr id="177" name="Google Shape;177;p3"/>
          <p:cNvSpPr txBox="1"/>
          <p:nvPr/>
        </p:nvSpPr>
        <p:spPr>
          <a:xfrm>
            <a:off x="8224039" y="3040572"/>
            <a:ext cx="1466294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Improved transport and infrastructure</a:t>
            </a:r>
            <a:endParaRPr/>
          </a:p>
        </p:txBody>
      </p:sp>
      <p:sp>
        <p:nvSpPr>
          <p:cNvPr id="178" name="Google Shape;178;p3"/>
          <p:cNvSpPr txBox="1"/>
          <p:nvPr/>
        </p:nvSpPr>
        <p:spPr>
          <a:xfrm>
            <a:off x="8224039" y="3599909"/>
            <a:ext cx="1466294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Improved international profile</a:t>
            </a:r>
            <a:endParaRPr/>
          </a:p>
        </p:txBody>
      </p:sp>
      <p:sp>
        <p:nvSpPr>
          <p:cNvPr id="179" name="Google Shape;179;p3"/>
          <p:cNvSpPr txBox="1"/>
          <p:nvPr/>
        </p:nvSpPr>
        <p:spPr>
          <a:xfrm>
            <a:off x="8224039" y="4186212"/>
            <a:ext cx="1466293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Increase future financial investment</a:t>
            </a:r>
            <a:endParaRPr/>
          </a:p>
        </p:txBody>
      </p:sp>
      <p:sp>
        <p:nvSpPr>
          <p:cNvPr id="180" name="Google Shape;180;p3"/>
          <p:cNvSpPr txBox="1"/>
          <p:nvPr/>
        </p:nvSpPr>
        <p:spPr>
          <a:xfrm>
            <a:off x="6717282" y="5002315"/>
            <a:ext cx="1367580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Costs Vs revenue generated</a:t>
            </a:r>
            <a:endParaRPr/>
          </a:p>
        </p:txBody>
      </p:sp>
      <p:sp>
        <p:nvSpPr>
          <p:cNvPr id="181" name="Google Shape;181;p3"/>
          <p:cNvSpPr txBox="1"/>
          <p:nvPr/>
        </p:nvSpPr>
        <p:spPr>
          <a:xfrm>
            <a:off x="8255002" y="5002315"/>
            <a:ext cx="1367580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Unused sports facilities</a:t>
            </a:r>
            <a:endParaRPr/>
          </a:p>
        </p:txBody>
      </p:sp>
      <p:sp>
        <p:nvSpPr>
          <p:cNvPr id="182" name="Google Shape;182;p3"/>
          <p:cNvSpPr txBox="1"/>
          <p:nvPr/>
        </p:nvSpPr>
        <p:spPr>
          <a:xfrm>
            <a:off x="7316103" y="6145239"/>
            <a:ext cx="1804655" cy="46166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8562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Decreased national reputation and status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"/>
          <p:cNvSpPr txBox="1">
            <a:spLocks noGrp="1"/>
          </p:cNvSpPr>
          <p:nvPr>
            <p:ph type="title"/>
          </p:nvPr>
        </p:nvSpPr>
        <p:spPr>
          <a:xfrm>
            <a:off x="0" y="0"/>
            <a:ext cx="9906000" cy="780092"/>
          </a:xfrm>
          <a:prstGeom prst="rect">
            <a:avLst/>
          </a:prstGeom>
          <a:solidFill>
            <a:srgbClr val="BF9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/>
              <a:t>Topic 4: The role of National Governing Bodies (NGBs) play in the development of their sport</a:t>
            </a:r>
            <a:endParaRPr/>
          </a:p>
        </p:txBody>
      </p:sp>
      <p:grpSp>
        <p:nvGrpSpPr>
          <p:cNvPr id="188" name="Google Shape;188;p4"/>
          <p:cNvGrpSpPr/>
          <p:nvPr/>
        </p:nvGrpSpPr>
        <p:grpSpPr>
          <a:xfrm>
            <a:off x="2272683" y="1233996"/>
            <a:ext cx="7457243" cy="5220069"/>
            <a:chOff x="1070461" y="1953087"/>
            <a:chExt cx="7682922" cy="3839419"/>
          </a:xfrm>
        </p:grpSpPr>
        <p:sp>
          <p:nvSpPr>
            <p:cNvPr id="189" name="Google Shape;189;p4"/>
            <p:cNvSpPr/>
            <p:nvPr/>
          </p:nvSpPr>
          <p:spPr>
            <a:xfrm>
              <a:off x="1152617" y="1953087"/>
              <a:ext cx="7600766" cy="3808521"/>
            </a:xfrm>
            <a:prstGeom prst="rect">
              <a:avLst/>
            </a:prstGeom>
            <a:solidFill>
              <a:srgbClr val="FFF2CC"/>
            </a:solidFill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4"/>
            <p:cNvSpPr/>
            <p:nvPr/>
          </p:nvSpPr>
          <p:spPr>
            <a:xfrm>
              <a:off x="2363143" y="2685948"/>
              <a:ext cx="5308846" cy="2219416"/>
            </a:xfrm>
            <a:prstGeom prst="rect">
              <a:avLst/>
            </a:prstGeom>
            <a:solidFill>
              <a:srgbClr val="FFD966"/>
            </a:solidFill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4"/>
            <p:cNvSpPr/>
            <p:nvPr/>
          </p:nvSpPr>
          <p:spPr>
            <a:xfrm>
              <a:off x="3412724" y="3364638"/>
              <a:ext cx="3080552" cy="843378"/>
            </a:xfrm>
            <a:prstGeom prst="rect">
              <a:avLst/>
            </a:prstGeom>
            <a:solidFill>
              <a:srgbClr val="BF9000"/>
            </a:solidFill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NGBs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“Independent organisations that oversee the rules, clubs, coaching and competition in their sport” </a:t>
              </a:r>
              <a:endParaRPr/>
            </a:p>
          </p:txBody>
        </p:sp>
        <p:cxnSp>
          <p:nvCxnSpPr>
            <p:cNvPr id="192" name="Google Shape;192;p4"/>
            <p:cNvCxnSpPr/>
            <p:nvPr/>
          </p:nvCxnSpPr>
          <p:spPr>
            <a:xfrm>
              <a:off x="3412724" y="1953087"/>
              <a:ext cx="0" cy="3808521"/>
            </a:xfrm>
            <a:prstGeom prst="straightConnector1">
              <a:avLst/>
            </a:prstGeom>
            <a:noFill/>
            <a:ln w="19050" cap="flat" cmpd="sng">
              <a:solidFill>
                <a:srgbClr val="7F6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3" name="Google Shape;193;p4"/>
            <p:cNvCxnSpPr/>
            <p:nvPr/>
          </p:nvCxnSpPr>
          <p:spPr>
            <a:xfrm>
              <a:off x="6493276" y="1953087"/>
              <a:ext cx="0" cy="3808521"/>
            </a:xfrm>
            <a:prstGeom prst="straightConnector1">
              <a:avLst/>
            </a:prstGeom>
            <a:noFill/>
            <a:ln w="19050" cap="flat" cmpd="sng">
              <a:solidFill>
                <a:srgbClr val="7F6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4" name="Google Shape;194;p4"/>
            <p:cNvCxnSpPr/>
            <p:nvPr/>
          </p:nvCxnSpPr>
          <p:spPr>
            <a:xfrm rot="10800000">
              <a:off x="1152617" y="3790765"/>
              <a:ext cx="2260108" cy="0"/>
            </a:xfrm>
            <a:prstGeom prst="straightConnector1">
              <a:avLst/>
            </a:prstGeom>
            <a:noFill/>
            <a:ln w="19050" cap="flat" cmpd="sng">
              <a:solidFill>
                <a:srgbClr val="7F6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5" name="Google Shape;195;p4"/>
            <p:cNvCxnSpPr/>
            <p:nvPr/>
          </p:nvCxnSpPr>
          <p:spPr>
            <a:xfrm flipH="1">
              <a:off x="6493276" y="3790765"/>
              <a:ext cx="2260107" cy="1480"/>
            </a:xfrm>
            <a:prstGeom prst="straightConnector1">
              <a:avLst/>
            </a:prstGeom>
            <a:noFill/>
            <a:ln w="19050" cap="flat" cmpd="sng">
              <a:solidFill>
                <a:srgbClr val="7F6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96" name="Google Shape;196;p4"/>
            <p:cNvSpPr txBox="1"/>
            <p:nvPr/>
          </p:nvSpPr>
          <p:spPr>
            <a:xfrm rot="-2321402">
              <a:off x="2268528" y="2937768"/>
              <a:ext cx="1150367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Promote participation</a:t>
              </a:r>
              <a:endParaRPr/>
            </a:p>
          </p:txBody>
        </p:sp>
        <p:sp>
          <p:nvSpPr>
            <p:cNvPr id="197" name="Google Shape;197;p4"/>
            <p:cNvSpPr txBox="1"/>
            <p:nvPr/>
          </p:nvSpPr>
          <p:spPr>
            <a:xfrm>
              <a:off x="1269344" y="1963126"/>
              <a:ext cx="2187598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Media coverage </a:t>
              </a: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– TV, social media, radio and newspapers</a:t>
              </a:r>
              <a:endParaRPr/>
            </a:p>
          </p:txBody>
        </p:sp>
        <p:sp>
          <p:nvSpPr>
            <p:cNvPr id="198" name="Google Shape;198;p4"/>
            <p:cNvSpPr txBox="1"/>
            <p:nvPr/>
          </p:nvSpPr>
          <p:spPr>
            <a:xfrm>
              <a:off x="1198585" y="2371934"/>
              <a:ext cx="1224974" cy="10156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Promotional schemes </a:t>
              </a:r>
              <a:endParaRPr/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e.g. chance to shine, Tennis for kids</a:t>
              </a:r>
              <a:endParaRPr/>
            </a:p>
          </p:txBody>
        </p:sp>
        <p:sp>
          <p:nvSpPr>
            <p:cNvPr id="199" name="Google Shape;199;p4"/>
            <p:cNvSpPr txBox="1"/>
            <p:nvPr/>
          </p:nvSpPr>
          <p:spPr>
            <a:xfrm>
              <a:off x="1112928" y="3211016"/>
              <a:ext cx="1310631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Equal opportunities- </a:t>
              </a: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initiatives</a:t>
              </a:r>
              <a:endParaRPr/>
            </a:p>
          </p:txBody>
        </p:sp>
        <p:sp>
          <p:nvSpPr>
            <p:cNvPr id="200" name="Google Shape;200;p4"/>
            <p:cNvSpPr txBox="1"/>
            <p:nvPr/>
          </p:nvSpPr>
          <p:spPr>
            <a:xfrm>
              <a:off x="3694587" y="2769860"/>
              <a:ext cx="2619162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Develop coaching and officiating infrastructure</a:t>
              </a:r>
              <a:endParaRPr/>
            </a:p>
          </p:txBody>
        </p:sp>
        <p:sp>
          <p:nvSpPr>
            <p:cNvPr id="201" name="Google Shape;201;p4"/>
            <p:cNvSpPr txBox="1"/>
            <p:nvPr/>
          </p:nvSpPr>
          <p:spPr>
            <a:xfrm>
              <a:off x="3412724" y="1976945"/>
              <a:ext cx="1540273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Training coaches</a:t>
              </a: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– Level 1, level 2, level 3, UAFA A or B etc.</a:t>
              </a:r>
              <a:endParaRPr/>
            </a:p>
          </p:txBody>
        </p:sp>
        <p:sp>
          <p:nvSpPr>
            <p:cNvPr id="202" name="Google Shape;202;p4"/>
            <p:cNvSpPr txBox="1"/>
            <p:nvPr/>
          </p:nvSpPr>
          <p:spPr>
            <a:xfrm>
              <a:off x="4873667" y="1988600"/>
              <a:ext cx="1540273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Training officials</a:t>
              </a: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– Level 1, level 2, level 3, young officials etc.</a:t>
              </a:r>
              <a:endParaRPr/>
            </a:p>
          </p:txBody>
        </p:sp>
        <p:sp>
          <p:nvSpPr>
            <p:cNvPr id="203" name="Google Shape;203;p4"/>
            <p:cNvSpPr txBox="1"/>
            <p:nvPr/>
          </p:nvSpPr>
          <p:spPr>
            <a:xfrm rot="1721842">
              <a:off x="6430548" y="2804377"/>
              <a:ext cx="1313898" cy="7386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Organise tournaments &amp; competition</a:t>
              </a:r>
              <a:endParaRPr/>
            </a:p>
          </p:txBody>
        </p:sp>
        <p:sp>
          <p:nvSpPr>
            <p:cNvPr id="204" name="Google Shape;204;p4"/>
            <p:cNvSpPr txBox="1"/>
            <p:nvPr/>
          </p:nvSpPr>
          <p:spPr>
            <a:xfrm>
              <a:off x="6492533" y="2003838"/>
              <a:ext cx="1540273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Run leagues</a:t>
              </a: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– Grass routes all the way to elite international</a:t>
              </a:r>
              <a:endParaRPr/>
            </a:p>
          </p:txBody>
        </p:sp>
        <p:sp>
          <p:nvSpPr>
            <p:cNvPr id="205" name="Google Shape;205;p4"/>
            <p:cNvSpPr txBox="1"/>
            <p:nvPr/>
          </p:nvSpPr>
          <p:spPr>
            <a:xfrm>
              <a:off x="7641263" y="2665877"/>
              <a:ext cx="1100361" cy="10156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Cup competitions</a:t>
              </a: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– FA cup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England under 20s athletics </a:t>
              </a:r>
              <a:endParaRPr/>
            </a:p>
          </p:txBody>
        </p:sp>
        <p:sp>
          <p:nvSpPr>
            <p:cNvPr id="206" name="Google Shape;206;p4"/>
            <p:cNvSpPr txBox="1"/>
            <p:nvPr/>
          </p:nvSpPr>
          <p:spPr>
            <a:xfrm rot="-2321402">
              <a:off x="2286477" y="4009076"/>
              <a:ext cx="1150367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Lobbying for Funding</a:t>
              </a:r>
              <a:endParaRPr/>
            </a:p>
          </p:txBody>
        </p:sp>
        <p:sp>
          <p:nvSpPr>
            <p:cNvPr id="207" name="Google Shape;207;p4"/>
            <p:cNvSpPr txBox="1"/>
            <p:nvPr/>
          </p:nvSpPr>
          <p:spPr>
            <a:xfrm rot="1721842">
              <a:off x="6378822" y="3917276"/>
              <a:ext cx="1313898" cy="9541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Amend rules &amp; apply disciplinary procedure</a:t>
              </a:r>
              <a:endParaRPr/>
            </a:p>
          </p:txBody>
        </p:sp>
        <p:sp>
          <p:nvSpPr>
            <p:cNvPr id="208" name="Google Shape;208;p4"/>
            <p:cNvSpPr txBox="1"/>
            <p:nvPr/>
          </p:nvSpPr>
          <p:spPr>
            <a:xfrm>
              <a:off x="7630277" y="3767707"/>
              <a:ext cx="1100361" cy="12003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Major changes</a:t>
              </a: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– NGBs have a say, but led by international GBs e.g. FIFA</a:t>
              </a:r>
              <a:endParaRPr/>
            </a:p>
          </p:txBody>
        </p:sp>
        <p:sp>
          <p:nvSpPr>
            <p:cNvPr id="209" name="Google Shape;209;p4"/>
            <p:cNvSpPr txBox="1"/>
            <p:nvPr/>
          </p:nvSpPr>
          <p:spPr>
            <a:xfrm>
              <a:off x="6413940" y="4961509"/>
              <a:ext cx="2316696" cy="8309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Discipline players</a:t>
              </a: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– Break a rule e.g. deliberate gouging in rugby- RFU will ban you for a number of weeks</a:t>
              </a:r>
              <a:endParaRPr/>
            </a:p>
          </p:txBody>
        </p:sp>
        <p:sp>
          <p:nvSpPr>
            <p:cNvPr id="210" name="Google Shape;210;p4"/>
            <p:cNvSpPr txBox="1"/>
            <p:nvPr/>
          </p:nvSpPr>
          <p:spPr>
            <a:xfrm>
              <a:off x="3575062" y="4350265"/>
              <a:ext cx="2619162" cy="3077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Ensure Safety </a:t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4"/>
            <p:cNvSpPr txBox="1"/>
            <p:nvPr/>
          </p:nvSpPr>
          <p:spPr>
            <a:xfrm>
              <a:off x="3239801" y="4914857"/>
              <a:ext cx="1043862" cy="8309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Support, insurance, technical guidance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4"/>
            <p:cNvSpPr txBox="1"/>
            <p:nvPr/>
          </p:nvSpPr>
          <p:spPr>
            <a:xfrm>
              <a:off x="4074498" y="4896486"/>
              <a:ext cx="231669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Create policies</a:t>
              </a: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– child protection, discipline code, equality+ diversity</a:t>
              </a:r>
              <a:endParaRPr/>
            </a:p>
          </p:txBody>
        </p:sp>
        <p:sp>
          <p:nvSpPr>
            <p:cNvPr id="213" name="Google Shape;213;p4"/>
            <p:cNvSpPr txBox="1"/>
            <p:nvPr/>
          </p:nvSpPr>
          <p:spPr>
            <a:xfrm>
              <a:off x="3968322" y="5306757"/>
              <a:ext cx="2610021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Technical advice</a:t>
              </a: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– size of pitch, equipment, no. of players, age groups</a:t>
              </a:r>
              <a:endParaRPr/>
            </a:p>
          </p:txBody>
        </p:sp>
        <p:sp>
          <p:nvSpPr>
            <p:cNvPr id="214" name="Google Shape;214;p4"/>
            <p:cNvSpPr txBox="1"/>
            <p:nvPr/>
          </p:nvSpPr>
          <p:spPr>
            <a:xfrm>
              <a:off x="1191528" y="4905364"/>
              <a:ext cx="2316696" cy="8309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Contact business/ organisations</a:t>
              </a: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– ask for money and support for their sport e.g. Dept for Digital Culture, Media and Sport</a:t>
              </a:r>
              <a:endParaRPr/>
            </a:p>
          </p:txBody>
        </p:sp>
        <p:sp>
          <p:nvSpPr>
            <p:cNvPr id="215" name="Google Shape;215;p4"/>
            <p:cNvSpPr txBox="1"/>
            <p:nvPr/>
          </p:nvSpPr>
          <p:spPr>
            <a:xfrm>
              <a:off x="1070461" y="3727313"/>
              <a:ext cx="1445618" cy="12003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Gain grants and money- </a:t>
              </a:r>
              <a:r>
                <a:rPr lang="en-GB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government, selling merchandise, tickets, Lottery, TV rights, sponsors </a:t>
              </a:r>
              <a:endParaRPr/>
            </a:p>
          </p:txBody>
        </p:sp>
      </p:grpSp>
      <p:sp>
        <p:nvSpPr>
          <p:cNvPr id="216" name="Google Shape;216;p4"/>
          <p:cNvSpPr txBox="1"/>
          <p:nvPr/>
        </p:nvSpPr>
        <p:spPr>
          <a:xfrm>
            <a:off x="150884" y="1388505"/>
            <a:ext cx="1986028" cy="4739759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 NGBs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Football: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England- Football Association (FA)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Scotland- Scottish Football Association (SFA)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Wales- Football association of Wales (FAW)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Northern Ireland- Irish Football Association (IFA)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Rugby: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England- Rugby Football Union (RFU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Scotland- Scottish Rugby Union (SRU)</a:t>
            </a:r>
            <a:endParaRPr/>
          </a:p>
          <a:p>
            <a:pPr marL="171450" marR="0" lvl="0" indent="-95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Netball: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England Netball</a:t>
            </a:r>
            <a:endParaRPr/>
          </a:p>
          <a:p>
            <a:pPr marL="171450" marR="0" lvl="0" indent="-95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Cricket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England and Wales Cricket Board (ECB)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5"/>
          <p:cNvSpPr txBox="1">
            <a:spLocks noGrp="1"/>
          </p:cNvSpPr>
          <p:nvPr>
            <p:ph type="title"/>
          </p:nvPr>
        </p:nvSpPr>
        <p:spPr>
          <a:xfrm>
            <a:off x="0" y="0"/>
            <a:ext cx="4568301" cy="407230"/>
          </a:xfrm>
          <a:prstGeom prst="rect">
            <a:avLst/>
          </a:prstGeom>
          <a:solidFill>
            <a:srgbClr val="80008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GB" sz="2400">
                <a:solidFill>
                  <a:schemeClr val="lt1"/>
                </a:solidFill>
              </a:rPr>
              <a:t>Task 5: The use of Technology in Sport</a:t>
            </a:r>
            <a:endParaRPr/>
          </a:p>
        </p:txBody>
      </p:sp>
      <p:sp>
        <p:nvSpPr>
          <p:cNvPr id="222" name="Google Shape;222;p5"/>
          <p:cNvSpPr/>
          <p:nvPr/>
        </p:nvSpPr>
        <p:spPr>
          <a:xfrm>
            <a:off x="0" y="407230"/>
            <a:ext cx="3240350" cy="6450770"/>
          </a:xfrm>
          <a:prstGeom prst="rect">
            <a:avLst/>
          </a:prstGeom>
          <a:solidFill>
            <a:srgbClr val="F2F2F2"/>
          </a:solidFill>
          <a:ln w="28575" cap="flat" cmpd="sng">
            <a:solidFill>
              <a:srgbClr val="800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5"/>
          <p:cNvSpPr/>
          <p:nvPr/>
        </p:nvSpPr>
        <p:spPr>
          <a:xfrm>
            <a:off x="3332825" y="407230"/>
            <a:ext cx="3240350" cy="6450770"/>
          </a:xfrm>
          <a:prstGeom prst="rect">
            <a:avLst/>
          </a:prstGeom>
          <a:solidFill>
            <a:srgbClr val="F2F2F2"/>
          </a:solidFill>
          <a:ln w="19050" cap="flat" cmpd="sng">
            <a:solidFill>
              <a:srgbClr val="800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5"/>
          <p:cNvSpPr/>
          <p:nvPr/>
        </p:nvSpPr>
        <p:spPr>
          <a:xfrm>
            <a:off x="6665650" y="394609"/>
            <a:ext cx="3240350" cy="6450770"/>
          </a:xfrm>
          <a:prstGeom prst="rect">
            <a:avLst/>
          </a:prstGeom>
          <a:solidFill>
            <a:srgbClr val="F2F2F2"/>
          </a:solidFill>
          <a:ln w="19050" cap="flat" cmpd="sng">
            <a:solidFill>
              <a:srgbClr val="800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5"/>
          <p:cNvSpPr/>
          <p:nvPr/>
        </p:nvSpPr>
        <p:spPr>
          <a:xfrm>
            <a:off x="88776" y="556503"/>
            <a:ext cx="3053919" cy="1935332"/>
          </a:xfrm>
          <a:prstGeom prst="rect">
            <a:avLst/>
          </a:prstGeom>
          <a:solidFill>
            <a:srgbClr val="FF33CC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5"/>
          <p:cNvSpPr/>
          <p:nvPr/>
        </p:nvSpPr>
        <p:spPr>
          <a:xfrm>
            <a:off x="88776" y="2664949"/>
            <a:ext cx="3053919" cy="1935332"/>
          </a:xfrm>
          <a:prstGeom prst="rect">
            <a:avLst/>
          </a:prstGeom>
          <a:solidFill>
            <a:srgbClr val="FF33CC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5"/>
          <p:cNvSpPr/>
          <p:nvPr/>
        </p:nvSpPr>
        <p:spPr>
          <a:xfrm>
            <a:off x="88776" y="4773395"/>
            <a:ext cx="3053919" cy="1935332"/>
          </a:xfrm>
          <a:prstGeom prst="rect">
            <a:avLst/>
          </a:prstGeom>
          <a:solidFill>
            <a:srgbClr val="FF33CC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5"/>
          <p:cNvSpPr/>
          <p:nvPr/>
        </p:nvSpPr>
        <p:spPr>
          <a:xfrm>
            <a:off x="88776" y="556503"/>
            <a:ext cx="1127465" cy="257957"/>
          </a:xfrm>
          <a:prstGeom prst="rect">
            <a:avLst/>
          </a:prstGeom>
          <a:solidFill>
            <a:srgbClr val="800080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Performance</a:t>
            </a:r>
            <a:endParaRPr/>
          </a:p>
        </p:txBody>
      </p:sp>
      <p:sp>
        <p:nvSpPr>
          <p:cNvPr id="229" name="Google Shape;229;p5"/>
          <p:cNvSpPr/>
          <p:nvPr/>
        </p:nvSpPr>
        <p:spPr>
          <a:xfrm>
            <a:off x="88775" y="2646053"/>
            <a:ext cx="1127465" cy="257957"/>
          </a:xfrm>
          <a:prstGeom prst="rect">
            <a:avLst/>
          </a:prstGeom>
          <a:solidFill>
            <a:srgbClr val="800080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Safety</a:t>
            </a:r>
            <a:endParaRPr/>
          </a:p>
        </p:txBody>
      </p:sp>
      <p:sp>
        <p:nvSpPr>
          <p:cNvPr id="230" name="Google Shape;230;p5"/>
          <p:cNvSpPr/>
          <p:nvPr/>
        </p:nvSpPr>
        <p:spPr>
          <a:xfrm>
            <a:off x="88775" y="4766674"/>
            <a:ext cx="1127465" cy="240837"/>
          </a:xfrm>
          <a:prstGeom prst="rect">
            <a:avLst/>
          </a:prstGeom>
          <a:solidFill>
            <a:srgbClr val="800080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Spectators</a:t>
            </a:r>
            <a:endParaRPr/>
          </a:p>
        </p:txBody>
      </p:sp>
      <p:cxnSp>
        <p:nvCxnSpPr>
          <p:cNvPr id="231" name="Google Shape;231;p5"/>
          <p:cNvCxnSpPr/>
          <p:nvPr/>
        </p:nvCxnSpPr>
        <p:spPr>
          <a:xfrm>
            <a:off x="3497802" y="3632615"/>
            <a:ext cx="2956264" cy="0"/>
          </a:xfrm>
          <a:prstGeom prst="straightConnector1">
            <a:avLst/>
          </a:prstGeom>
          <a:noFill/>
          <a:ln w="19050" cap="flat" cmpd="sng">
            <a:solidFill>
              <a:srgbClr val="FF33CC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232" name="Google Shape;232;p5"/>
          <p:cNvSpPr/>
          <p:nvPr/>
        </p:nvSpPr>
        <p:spPr>
          <a:xfrm>
            <a:off x="4202467" y="1689693"/>
            <a:ext cx="1501066" cy="497018"/>
          </a:xfrm>
          <a:prstGeom prst="rect">
            <a:avLst/>
          </a:prstGeom>
          <a:solidFill>
            <a:srgbClr val="800080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Positives of using technology</a:t>
            </a:r>
            <a:endParaRPr/>
          </a:p>
        </p:txBody>
      </p:sp>
      <p:sp>
        <p:nvSpPr>
          <p:cNvPr id="233" name="Google Shape;233;p5"/>
          <p:cNvSpPr/>
          <p:nvPr/>
        </p:nvSpPr>
        <p:spPr>
          <a:xfrm>
            <a:off x="3865161" y="4911361"/>
            <a:ext cx="2193063" cy="477837"/>
          </a:xfrm>
          <a:prstGeom prst="rect">
            <a:avLst/>
          </a:prstGeom>
          <a:solidFill>
            <a:srgbClr val="800080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Negatives of using technology</a:t>
            </a:r>
            <a:endParaRPr/>
          </a:p>
        </p:txBody>
      </p:sp>
      <p:sp>
        <p:nvSpPr>
          <p:cNvPr id="234" name="Google Shape;234;p5"/>
          <p:cNvSpPr/>
          <p:nvPr/>
        </p:nvSpPr>
        <p:spPr>
          <a:xfrm>
            <a:off x="6791418" y="439950"/>
            <a:ext cx="3025806" cy="491062"/>
          </a:xfrm>
          <a:prstGeom prst="rect">
            <a:avLst/>
          </a:prstGeom>
          <a:solidFill>
            <a:srgbClr val="800080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Positives effects of technology on Spectators</a:t>
            </a:r>
            <a:endParaRPr/>
          </a:p>
        </p:txBody>
      </p:sp>
      <p:sp>
        <p:nvSpPr>
          <p:cNvPr id="235" name="Google Shape;235;p5"/>
          <p:cNvSpPr/>
          <p:nvPr/>
        </p:nvSpPr>
        <p:spPr>
          <a:xfrm>
            <a:off x="1233996" y="580344"/>
            <a:ext cx="1890944" cy="53824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“How technology helps you perform/ train / recover better”</a:t>
            </a:r>
            <a:endParaRPr/>
          </a:p>
        </p:txBody>
      </p:sp>
      <p:sp>
        <p:nvSpPr>
          <p:cNvPr id="236" name="Google Shape;236;p5"/>
          <p:cNvSpPr/>
          <p:nvPr/>
        </p:nvSpPr>
        <p:spPr>
          <a:xfrm>
            <a:off x="1233995" y="2670718"/>
            <a:ext cx="1890944" cy="53824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“How technology reduces the chance of injury”</a:t>
            </a:r>
            <a:endParaRPr/>
          </a:p>
        </p:txBody>
      </p:sp>
      <p:sp>
        <p:nvSpPr>
          <p:cNvPr id="237" name="Google Shape;237;p5"/>
          <p:cNvSpPr/>
          <p:nvPr/>
        </p:nvSpPr>
        <p:spPr>
          <a:xfrm>
            <a:off x="1233995" y="4779983"/>
            <a:ext cx="1908700" cy="53608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“How technology makes the fans / spectators experience better”</a:t>
            </a:r>
            <a:endParaRPr/>
          </a:p>
        </p:txBody>
      </p:sp>
      <p:graphicFrame>
        <p:nvGraphicFramePr>
          <p:cNvPr id="238" name="Google Shape;238;p5"/>
          <p:cNvGraphicFramePr/>
          <p:nvPr/>
        </p:nvGraphicFramePr>
        <p:xfrm>
          <a:off x="136123" y="872737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{9E0623C5-F945-49D7-B928-313BDD8F82A6}</a:tableStyleId>
              </a:tblPr>
              <a:tblGrid>
                <a:gridCol w="1069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5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Equipment + Clothing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CC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Football boots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Swimwear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Golf clubs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39" name="Google Shape;239;p5"/>
          <p:cNvGraphicFramePr/>
          <p:nvPr/>
        </p:nvGraphicFramePr>
        <p:xfrm>
          <a:off x="2328542" y="1153971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{9E0623C5-F945-49D7-B928-313BDD8F82A6}</a:tableStyleId>
              </a:tblPr>
              <a:tblGrid>
                <a:gridCol w="79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Training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CC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GPS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Laser timer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Simulator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40" name="Google Shape;240;p5"/>
          <p:cNvGraphicFramePr/>
          <p:nvPr/>
        </p:nvGraphicFramePr>
        <p:xfrm>
          <a:off x="1241022" y="1153971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{9E0623C5-F945-49D7-B928-313BDD8F82A6}</a:tableStyleId>
              </a:tblPr>
              <a:tblGrid>
                <a:gridCol w="1069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Testing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CC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Fitness Watch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Hr Monitor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Body Fat Monitor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41" name="Google Shape;241;p5"/>
          <p:cNvGraphicFramePr/>
          <p:nvPr/>
        </p:nvGraphicFramePr>
        <p:xfrm>
          <a:off x="1241022" y="3236607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{9E0623C5-F945-49D7-B928-313BDD8F82A6}</a:tableStyleId>
              </a:tblPr>
              <a:tblGrid>
                <a:gridCol w="1866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Equipment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CC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Headgear e.g. cycling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Shin pads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Cryotherapy  / hyperbaric chambers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42" name="Google Shape;242;p5"/>
          <p:cNvGraphicFramePr/>
          <p:nvPr/>
        </p:nvGraphicFramePr>
        <p:xfrm>
          <a:off x="116514" y="2962287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{9E0623C5-F945-49D7-B928-313BDD8F82A6}</a:tableStyleId>
              </a:tblPr>
              <a:tblGrid>
                <a:gridCol w="1069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Officiating + Fair play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CC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Hawkeye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VAR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TMO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Radios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43" name="Google Shape;243;p5"/>
          <p:cNvGraphicFramePr/>
          <p:nvPr/>
        </p:nvGraphicFramePr>
        <p:xfrm>
          <a:off x="164236" y="5322657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{9E0623C5-F945-49D7-B928-313BDD8F82A6}</a:tableStyleId>
              </a:tblPr>
              <a:tblGrid>
                <a:gridCol w="1016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>
                          <a:solidFill>
                            <a:schemeClr val="dk1"/>
                          </a:solidFill>
                        </a:rPr>
                        <a:t>TVs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D5DB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>
                          <a:solidFill>
                            <a:schemeClr val="dk1"/>
                          </a:solidFill>
                        </a:rPr>
                        <a:t>4k, ultra HD, bigger size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D5DB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Internet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24/7 access ,streaming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Smartphones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Apps e.g. sky sports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Punditry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Slow mo, break down plays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Stadiums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TVs, speakers, wifi viewing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4" name="Google Shape;244;p5"/>
          <p:cNvSpPr txBox="1"/>
          <p:nvPr/>
        </p:nvSpPr>
        <p:spPr>
          <a:xfrm>
            <a:off x="3701988" y="931012"/>
            <a:ext cx="989119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Enhance performance</a:t>
            </a:r>
            <a:endParaRPr/>
          </a:p>
        </p:txBody>
      </p:sp>
      <p:sp>
        <p:nvSpPr>
          <p:cNvPr id="245" name="Google Shape;245;p5"/>
          <p:cNvSpPr txBox="1"/>
          <p:nvPr/>
        </p:nvSpPr>
        <p:spPr>
          <a:xfrm>
            <a:off x="5214895" y="931012"/>
            <a:ext cx="830058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Lower injury risk</a:t>
            </a:r>
            <a:endParaRPr/>
          </a:p>
        </p:txBody>
      </p:sp>
      <p:sp>
        <p:nvSpPr>
          <p:cNvPr id="246" name="Google Shape;246;p5"/>
          <p:cNvSpPr txBox="1"/>
          <p:nvPr/>
        </p:nvSpPr>
        <p:spPr>
          <a:xfrm>
            <a:off x="5703533" y="2514125"/>
            <a:ext cx="750533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Quicker recovery</a:t>
            </a:r>
            <a:endParaRPr/>
          </a:p>
        </p:txBody>
      </p:sp>
      <p:sp>
        <p:nvSpPr>
          <p:cNvPr id="247" name="Google Shape;247;p5"/>
          <p:cNvSpPr txBox="1"/>
          <p:nvPr/>
        </p:nvSpPr>
        <p:spPr>
          <a:xfrm>
            <a:off x="4568301" y="2842537"/>
            <a:ext cx="815265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Accurate decisions </a:t>
            </a:r>
            <a:endParaRPr/>
          </a:p>
        </p:txBody>
      </p:sp>
      <p:sp>
        <p:nvSpPr>
          <p:cNvPr id="248" name="Google Shape;248;p5"/>
          <p:cNvSpPr txBox="1"/>
          <p:nvPr/>
        </p:nvSpPr>
        <p:spPr>
          <a:xfrm>
            <a:off x="3437139" y="2515896"/>
            <a:ext cx="815266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Technical analysis</a:t>
            </a:r>
            <a:endParaRPr/>
          </a:p>
        </p:txBody>
      </p:sp>
      <p:sp>
        <p:nvSpPr>
          <p:cNvPr id="249" name="Google Shape;249;p5"/>
          <p:cNvSpPr txBox="1"/>
          <p:nvPr/>
        </p:nvSpPr>
        <p:spPr>
          <a:xfrm>
            <a:off x="3344663" y="481299"/>
            <a:ext cx="61515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Carbon fibre</a:t>
            </a:r>
            <a:endParaRPr/>
          </a:p>
        </p:txBody>
      </p:sp>
      <p:sp>
        <p:nvSpPr>
          <p:cNvPr id="250" name="Google Shape;250;p5"/>
          <p:cNvSpPr txBox="1"/>
          <p:nvPr/>
        </p:nvSpPr>
        <p:spPr>
          <a:xfrm>
            <a:off x="3971650" y="478839"/>
            <a:ext cx="830057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Prosthetic limbs</a:t>
            </a:r>
            <a:endParaRPr/>
          </a:p>
        </p:txBody>
      </p:sp>
      <p:sp>
        <p:nvSpPr>
          <p:cNvPr id="251" name="Google Shape;251;p5"/>
          <p:cNvSpPr txBox="1"/>
          <p:nvPr/>
        </p:nvSpPr>
        <p:spPr>
          <a:xfrm>
            <a:off x="5112615" y="453677"/>
            <a:ext cx="118183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Temp. control clothes</a:t>
            </a:r>
            <a:endParaRPr/>
          </a:p>
        </p:txBody>
      </p:sp>
      <p:sp>
        <p:nvSpPr>
          <p:cNvPr id="252" name="Google Shape;252;p5"/>
          <p:cNvSpPr txBox="1"/>
          <p:nvPr/>
        </p:nvSpPr>
        <p:spPr>
          <a:xfrm>
            <a:off x="5899396" y="661661"/>
            <a:ext cx="75053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Trainers</a:t>
            </a:r>
            <a:endParaRPr/>
          </a:p>
        </p:txBody>
      </p:sp>
      <p:sp>
        <p:nvSpPr>
          <p:cNvPr id="253" name="Google Shape;253;p5"/>
          <p:cNvSpPr txBox="1"/>
          <p:nvPr/>
        </p:nvSpPr>
        <p:spPr>
          <a:xfrm>
            <a:off x="5655816" y="3073369"/>
            <a:ext cx="91107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Cryotherapy</a:t>
            </a:r>
            <a:endParaRPr/>
          </a:p>
        </p:txBody>
      </p:sp>
      <p:sp>
        <p:nvSpPr>
          <p:cNvPr id="254" name="Google Shape;254;p5"/>
          <p:cNvSpPr txBox="1"/>
          <p:nvPr/>
        </p:nvSpPr>
        <p:spPr>
          <a:xfrm>
            <a:off x="5699645" y="2097228"/>
            <a:ext cx="81526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Hyperbaric chamber</a:t>
            </a:r>
            <a:endParaRPr/>
          </a:p>
        </p:txBody>
      </p:sp>
      <p:sp>
        <p:nvSpPr>
          <p:cNvPr id="255" name="Google Shape;255;p5"/>
          <p:cNvSpPr txBox="1"/>
          <p:nvPr/>
        </p:nvSpPr>
        <p:spPr>
          <a:xfrm>
            <a:off x="4498763" y="3340228"/>
            <a:ext cx="46293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TMO</a:t>
            </a:r>
            <a:endParaRPr/>
          </a:p>
        </p:txBody>
      </p:sp>
      <p:sp>
        <p:nvSpPr>
          <p:cNvPr id="256" name="Google Shape;256;p5"/>
          <p:cNvSpPr txBox="1"/>
          <p:nvPr/>
        </p:nvSpPr>
        <p:spPr>
          <a:xfrm>
            <a:off x="5035490" y="3339369"/>
            <a:ext cx="46293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</a:t>
            </a:r>
            <a:endParaRPr/>
          </a:p>
        </p:txBody>
      </p:sp>
      <p:sp>
        <p:nvSpPr>
          <p:cNvPr id="257" name="Google Shape;257;p5"/>
          <p:cNvSpPr txBox="1"/>
          <p:nvPr/>
        </p:nvSpPr>
        <p:spPr>
          <a:xfrm>
            <a:off x="4569873" y="2539913"/>
            <a:ext cx="7505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Hawkeye</a:t>
            </a:r>
            <a:endParaRPr/>
          </a:p>
        </p:txBody>
      </p:sp>
      <p:sp>
        <p:nvSpPr>
          <p:cNvPr id="258" name="Google Shape;258;p5"/>
          <p:cNvSpPr txBox="1"/>
          <p:nvPr/>
        </p:nvSpPr>
        <p:spPr>
          <a:xfrm>
            <a:off x="3468025" y="3065996"/>
            <a:ext cx="750533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Motion tracking software</a:t>
            </a:r>
            <a:endParaRPr/>
          </a:p>
        </p:txBody>
      </p:sp>
      <p:sp>
        <p:nvSpPr>
          <p:cNvPr id="259" name="Google Shape;259;p5"/>
          <p:cNvSpPr txBox="1"/>
          <p:nvPr/>
        </p:nvSpPr>
        <p:spPr>
          <a:xfrm>
            <a:off x="3473578" y="2109476"/>
            <a:ext cx="75053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Fitness software</a:t>
            </a:r>
            <a:endParaRPr/>
          </a:p>
        </p:txBody>
      </p:sp>
      <p:sp>
        <p:nvSpPr>
          <p:cNvPr id="260" name="Google Shape;260;p5"/>
          <p:cNvSpPr txBox="1"/>
          <p:nvPr/>
        </p:nvSpPr>
        <p:spPr>
          <a:xfrm>
            <a:off x="3446757" y="4150383"/>
            <a:ext cx="938811" cy="646331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Unequal access to technology </a:t>
            </a:r>
            <a:endParaRPr/>
          </a:p>
        </p:txBody>
      </p:sp>
      <p:sp>
        <p:nvSpPr>
          <p:cNvPr id="261" name="Google Shape;261;p5"/>
          <p:cNvSpPr txBox="1"/>
          <p:nvPr/>
        </p:nvSpPr>
        <p:spPr>
          <a:xfrm>
            <a:off x="4471757" y="4366931"/>
            <a:ext cx="938811" cy="276999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Cost</a:t>
            </a:r>
            <a:endParaRPr/>
          </a:p>
        </p:txBody>
      </p:sp>
      <p:sp>
        <p:nvSpPr>
          <p:cNvPr id="262" name="Google Shape;262;p5"/>
          <p:cNvSpPr txBox="1"/>
          <p:nvPr/>
        </p:nvSpPr>
        <p:spPr>
          <a:xfrm>
            <a:off x="5481968" y="4242292"/>
            <a:ext cx="994477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Availability + Affordability</a:t>
            </a:r>
            <a:endParaRPr/>
          </a:p>
        </p:txBody>
      </p:sp>
      <p:sp>
        <p:nvSpPr>
          <p:cNvPr id="263" name="Google Shape;263;p5"/>
          <p:cNvSpPr txBox="1"/>
          <p:nvPr/>
        </p:nvSpPr>
        <p:spPr>
          <a:xfrm>
            <a:off x="3652238" y="5592958"/>
            <a:ext cx="1070503" cy="830997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Reduced flow of game due to officiating technology</a:t>
            </a:r>
            <a:endParaRPr/>
          </a:p>
        </p:txBody>
      </p:sp>
      <p:sp>
        <p:nvSpPr>
          <p:cNvPr id="264" name="Google Shape;264;p5"/>
          <p:cNvSpPr txBox="1"/>
          <p:nvPr/>
        </p:nvSpPr>
        <p:spPr>
          <a:xfrm>
            <a:off x="5120564" y="5592958"/>
            <a:ext cx="1070503" cy="830997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Official decisions influenced by technology</a:t>
            </a:r>
            <a:endParaRPr/>
          </a:p>
        </p:txBody>
      </p:sp>
      <p:sp>
        <p:nvSpPr>
          <p:cNvPr id="265" name="Google Shape;265;p5"/>
          <p:cNvSpPr/>
          <p:nvPr/>
        </p:nvSpPr>
        <p:spPr>
          <a:xfrm>
            <a:off x="7577458" y="1600210"/>
            <a:ext cx="1501066" cy="497018"/>
          </a:xfrm>
          <a:prstGeom prst="rect">
            <a:avLst/>
          </a:prstGeom>
          <a:solidFill>
            <a:srgbClr val="800080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Increased interactivity</a:t>
            </a:r>
            <a:endParaRPr/>
          </a:p>
        </p:txBody>
      </p:sp>
      <p:sp>
        <p:nvSpPr>
          <p:cNvPr id="266" name="Google Shape;266;p5"/>
          <p:cNvSpPr txBox="1"/>
          <p:nvPr/>
        </p:nvSpPr>
        <p:spPr>
          <a:xfrm>
            <a:off x="7457515" y="2252056"/>
            <a:ext cx="1777943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Slow motion replays + different camera angles</a:t>
            </a:r>
            <a:endParaRPr/>
          </a:p>
        </p:txBody>
      </p:sp>
      <p:sp>
        <p:nvSpPr>
          <p:cNvPr id="267" name="Google Shape;267;p5"/>
          <p:cNvSpPr txBox="1"/>
          <p:nvPr/>
        </p:nvSpPr>
        <p:spPr>
          <a:xfrm>
            <a:off x="7064495" y="999241"/>
            <a:ext cx="786039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game data</a:t>
            </a:r>
            <a:endParaRPr/>
          </a:p>
        </p:txBody>
      </p:sp>
      <p:sp>
        <p:nvSpPr>
          <p:cNvPr id="268" name="Google Shape;268;p5"/>
          <p:cNvSpPr txBox="1"/>
          <p:nvPr/>
        </p:nvSpPr>
        <p:spPr>
          <a:xfrm>
            <a:off x="8586091" y="1013025"/>
            <a:ext cx="1020932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Website and apps</a:t>
            </a:r>
            <a:endParaRPr/>
          </a:p>
        </p:txBody>
      </p:sp>
      <p:sp>
        <p:nvSpPr>
          <p:cNvPr id="269" name="Google Shape;269;p5"/>
          <p:cNvSpPr/>
          <p:nvPr/>
        </p:nvSpPr>
        <p:spPr>
          <a:xfrm>
            <a:off x="7627954" y="3438121"/>
            <a:ext cx="1501066" cy="497018"/>
          </a:xfrm>
          <a:prstGeom prst="rect">
            <a:avLst/>
          </a:prstGeom>
          <a:solidFill>
            <a:srgbClr val="800080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Fan experience</a:t>
            </a:r>
            <a:endParaRPr/>
          </a:p>
        </p:txBody>
      </p:sp>
      <p:sp>
        <p:nvSpPr>
          <p:cNvPr id="270" name="Google Shape;270;p5"/>
          <p:cNvSpPr txBox="1"/>
          <p:nvPr/>
        </p:nvSpPr>
        <p:spPr>
          <a:xfrm>
            <a:off x="6896471" y="2890118"/>
            <a:ext cx="2761048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 makes games better: faster, greater distances, more power</a:t>
            </a:r>
            <a:endParaRPr/>
          </a:p>
        </p:txBody>
      </p:sp>
      <p:sp>
        <p:nvSpPr>
          <p:cNvPr id="271" name="Google Shape;271;p5"/>
          <p:cNvSpPr txBox="1"/>
          <p:nvPr/>
        </p:nvSpPr>
        <p:spPr>
          <a:xfrm>
            <a:off x="6896471" y="4028615"/>
            <a:ext cx="865766" cy="646331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fans want to watch</a:t>
            </a:r>
            <a:endParaRPr/>
          </a:p>
        </p:txBody>
      </p:sp>
      <p:sp>
        <p:nvSpPr>
          <p:cNvPr id="272" name="Google Shape;272;p5"/>
          <p:cNvSpPr txBox="1"/>
          <p:nvPr/>
        </p:nvSpPr>
        <p:spPr>
          <a:xfrm>
            <a:off x="8481832" y="4028614"/>
            <a:ext cx="1294375" cy="646331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Easier to keep up to date- apps + websites</a:t>
            </a:r>
            <a:endParaRPr/>
          </a:p>
        </p:txBody>
      </p:sp>
      <p:sp>
        <p:nvSpPr>
          <p:cNvPr id="273" name="Google Shape;273;p5"/>
          <p:cNvSpPr/>
          <p:nvPr/>
        </p:nvSpPr>
        <p:spPr>
          <a:xfrm>
            <a:off x="6740826" y="4836644"/>
            <a:ext cx="3025806" cy="491062"/>
          </a:xfrm>
          <a:prstGeom prst="rect">
            <a:avLst/>
          </a:prstGeom>
          <a:solidFill>
            <a:srgbClr val="800080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Negative effects of technology on Spectators</a:t>
            </a:r>
            <a:endParaRPr/>
          </a:p>
        </p:txBody>
      </p:sp>
      <p:sp>
        <p:nvSpPr>
          <p:cNvPr id="274" name="Google Shape;274;p5"/>
          <p:cNvSpPr txBox="1"/>
          <p:nvPr/>
        </p:nvSpPr>
        <p:spPr>
          <a:xfrm>
            <a:off x="6791418" y="5507771"/>
            <a:ext cx="1136341" cy="276999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Cost to watch</a:t>
            </a:r>
            <a:endParaRPr/>
          </a:p>
        </p:txBody>
      </p:sp>
      <p:sp>
        <p:nvSpPr>
          <p:cNvPr id="275" name="Google Shape;275;p5"/>
          <p:cNvSpPr txBox="1"/>
          <p:nvPr/>
        </p:nvSpPr>
        <p:spPr>
          <a:xfrm>
            <a:off x="7685558" y="5949929"/>
            <a:ext cx="1136341" cy="276999"/>
          </a:xfrm>
          <a:prstGeom prst="rect">
            <a:avLst/>
          </a:prstGeom>
          <a:solidFill>
            <a:srgbClr val="FF33CC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Less Fans</a:t>
            </a:r>
            <a:endParaRPr/>
          </a:p>
        </p:txBody>
      </p:sp>
      <p:sp>
        <p:nvSpPr>
          <p:cNvPr id="276" name="Google Shape;276;p5"/>
          <p:cNvSpPr txBox="1"/>
          <p:nvPr/>
        </p:nvSpPr>
        <p:spPr>
          <a:xfrm>
            <a:off x="8241796" y="5412215"/>
            <a:ext cx="1526959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Watch from home or stream</a:t>
            </a:r>
            <a:endParaRPr/>
          </a:p>
        </p:txBody>
      </p:sp>
      <p:sp>
        <p:nvSpPr>
          <p:cNvPr id="277" name="Google Shape;277;p5"/>
          <p:cNvSpPr txBox="1"/>
          <p:nvPr/>
        </p:nvSpPr>
        <p:spPr>
          <a:xfrm>
            <a:off x="7542266" y="6295809"/>
            <a:ext cx="1571450" cy="46166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80008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Live game slows down due to replays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B711A8A3F39E47B18387156F401C12" ma:contentTypeVersion="11" ma:contentTypeDescription="Create a new document." ma:contentTypeScope="" ma:versionID="631b097a501ad71a98ee210ab14739f1">
  <xsd:schema xmlns:xsd="http://www.w3.org/2001/XMLSchema" xmlns:xs="http://www.w3.org/2001/XMLSchema" xmlns:p="http://schemas.microsoft.com/office/2006/metadata/properties" xmlns:ns3="030aaecc-d217-4390-9b20-175e8601effa" targetNamespace="http://schemas.microsoft.com/office/2006/metadata/properties" ma:root="true" ma:fieldsID="da510425a9a50573d10e5a9585652799" ns3:_="">
    <xsd:import namespace="030aaecc-d217-4390-9b20-175e8601eff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0aaecc-d217-4390-9b20-175e8601ef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30aaecc-d217-4390-9b20-175e8601effa" xsi:nil="true"/>
  </documentManagement>
</p:properties>
</file>

<file path=customXml/itemProps1.xml><?xml version="1.0" encoding="utf-8"?>
<ds:datastoreItem xmlns:ds="http://schemas.openxmlformats.org/officeDocument/2006/customXml" ds:itemID="{9D88D217-B3DA-4E48-8338-C7A37739B6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0aaecc-d217-4390-9b20-175e8601ef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DB44700-9594-4485-849C-9E62619AEE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470217-66D7-404F-8C91-F7B78C53EC54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030aaecc-d217-4390-9b20-175e8601effa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1263</Words>
  <Application>Microsoft Office PowerPoint</Application>
  <PresentationFormat>A4 Paper (210x297 mm)</PresentationFormat>
  <Paragraphs>312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Topic 2: The role of sport in promoting values</vt:lpstr>
      <vt:lpstr>Topic 3: Implications of hosting a major sporting event for a city / country</vt:lpstr>
      <vt:lpstr>Topic 4: The role of National Governing Bodies (NGBs) play in the development of their sport</vt:lpstr>
      <vt:lpstr>Task 5: The use of Technology in Sport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Flowers</dc:creator>
  <cp:lastModifiedBy>Amy Brennan</cp:lastModifiedBy>
  <cp:revision>1</cp:revision>
  <dcterms:created xsi:type="dcterms:W3CDTF">2023-07-19T10:29:40Z</dcterms:created>
  <dcterms:modified xsi:type="dcterms:W3CDTF">2024-02-14T11:21:37Z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0x01010009B711A8A3F39E47B18387156F401C12</vt:lpwstr>
  </property>
</Properties>
</file>